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C:\Documents and Settings\Don\My Documents\Continental Group\graphics\Continental Group_P1.jpg"/>
          <p:cNvPicPr>
            <a:picLocks noChangeAspect="1" noChangeArrowheads="1"/>
          </p:cNvPicPr>
          <p:nvPr/>
        </p:nvPicPr>
        <p:blipFill>
          <a:blip r:embed="rId2">
            <a:extLst>
              <a:ext uri="{28A0092B-C50C-407E-A947-70E740481C1C}">
                <a14:useLocalDpi xmlns:a14="http://schemas.microsoft.com/office/drawing/2010/main" val="0"/>
              </a:ext>
            </a:extLst>
          </a:blip>
          <a:srcRect l="1666" t="2222" r="1666"/>
          <a:stretch>
            <a:fillRect/>
          </a:stretch>
        </p:blipFill>
        <p:spPr bwMode="auto">
          <a:xfrm>
            <a:off x="152400" y="152400"/>
            <a:ext cx="8839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5" name="Rectangle 3"/>
          <p:cNvSpPr>
            <a:spLocks noGrp="1" noChangeArrowheads="1"/>
          </p:cNvSpPr>
          <p:nvPr>
            <p:ph type="ctrTitle"/>
          </p:nvPr>
        </p:nvSpPr>
        <p:spPr>
          <a:xfrm>
            <a:off x="914400" y="1524000"/>
            <a:ext cx="7772400" cy="1143000"/>
          </a:xfrm>
        </p:spPr>
        <p:txBody>
          <a:bodyPr/>
          <a:lstStyle>
            <a:lvl1pPr>
              <a:defRPr sz="4800"/>
            </a:lvl1pPr>
          </a:lstStyle>
          <a:p>
            <a:r>
              <a:rPr lang="en-US"/>
              <a:t>Click to edit Master title style</a:t>
            </a:r>
          </a:p>
        </p:txBody>
      </p:sp>
      <p:sp>
        <p:nvSpPr>
          <p:cNvPr id="248836" name="Rectangle 4"/>
          <p:cNvSpPr>
            <a:spLocks noGrp="1" noChangeArrowheads="1"/>
          </p:cNvSpPr>
          <p:nvPr>
            <p:ph type="subTitle" idx="1"/>
          </p:nvPr>
        </p:nvSpPr>
        <p:spPr>
          <a:xfrm>
            <a:off x="914400" y="3276600"/>
            <a:ext cx="6400800" cy="1752600"/>
          </a:xfrm>
        </p:spPr>
        <p:txBody>
          <a:bodyPr/>
          <a:lstStyle>
            <a:lvl1pPr marL="0" indent="0">
              <a:buFontTx/>
              <a:buNone/>
              <a:defRPr/>
            </a:lvl1pPr>
          </a:lstStyle>
          <a:p>
            <a:r>
              <a:rPr lang="en-US"/>
              <a:t>Click to edit Master subtitle style</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xfrm>
            <a:off x="838200" y="6248400"/>
            <a:ext cx="2895600" cy="457200"/>
          </a:xfrm>
        </p:spPr>
        <p:txBody>
          <a:bodyPr/>
          <a:lstStyle>
            <a:lvl1pPr>
              <a:defRPr/>
            </a:lvl1pPr>
          </a:lstStyle>
          <a:p>
            <a:pPr>
              <a:defRPr/>
            </a:pPr>
            <a:r>
              <a:rPr lang="en-US">
                <a:solidFill>
                  <a:srgbClr val="FFFFFF"/>
                </a:solidFill>
              </a:rPr>
              <a:t>CONTINENTAL GROUP</a:t>
            </a:r>
          </a:p>
        </p:txBody>
      </p:sp>
      <p:sp>
        <p:nvSpPr>
          <p:cNvPr id="7" name="Rectangle 9"/>
          <p:cNvSpPr>
            <a:spLocks noGrp="1" noChangeArrowheads="1"/>
          </p:cNvSpPr>
          <p:nvPr>
            <p:ph type="sldNum" sz="quarter" idx="12"/>
          </p:nvPr>
        </p:nvSpPr>
        <p:spPr/>
        <p:txBody>
          <a:bodyPr/>
          <a:lstStyle>
            <a:lvl1pPr>
              <a:defRPr/>
            </a:lvl1pPr>
          </a:lstStyle>
          <a:p>
            <a:pPr>
              <a:defRPr/>
            </a:pPr>
            <a:fld id="{6C6B77D9-73C7-49FE-A565-35F49CF1CC1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6359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srgbClr val="FFFFFF"/>
                </a:solidFill>
              </a:rPr>
              <a:t>CONTINENTAL GROUP</a:t>
            </a:r>
          </a:p>
        </p:txBody>
      </p:sp>
      <p:sp>
        <p:nvSpPr>
          <p:cNvPr id="6" name="Rectangle 9"/>
          <p:cNvSpPr>
            <a:spLocks noGrp="1" noChangeArrowheads="1"/>
          </p:cNvSpPr>
          <p:nvPr>
            <p:ph type="sldNum" sz="quarter" idx="12"/>
          </p:nvPr>
        </p:nvSpPr>
        <p:spPr>
          <a:ln/>
        </p:spPr>
        <p:txBody>
          <a:bodyPr/>
          <a:lstStyle>
            <a:lvl1pPr>
              <a:defRPr/>
            </a:lvl1pPr>
          </a:lstStyle>
          <a:p>
            <a:pPr>
              <a:defRPr/>
            </a:pPr>
            <a:fld id="{770B5A39-0EA3-429F-85B6-738846A41A8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7646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0"/>
            <a:ext cx="1962150" cy="5943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srgbClr val="FFFFFF"/>
                </a:solidFill>
              </a:rPr>
              <a:t>CONTINENTAL GROUP</a:t>
            </a:r>
          </a:p>
        </p:txBody>
      </p:sp>
      <p:sp>
        <p:nvSpPr>
          <p:cNvPr id="6" name="Rectangle 9"/>
          <p:cNvSpPr>
            <a:spLocks noGrp="1" noChangeArrowheads="1"/>
          </p:cNvSpPr>
          <p:nvPr>
            <p:ph type="sldNum" sz="quarter" idx="12"/>
          </p:nvPr>
        </p:nvSpPr>
        <p:spPr>
          <a:ln/>
        </p:spPr>
        <p:txBody>
          <a:bodyPr/>
          <a:lstStyle>
            <a:lvl1pPr>
              <a:defRPr/>
            </a:lvl1pPr>
          </a:lstStyle>
          <a:p>
            <a:pPr>
              <a:defRPr/>
            </a:pPr>
            <a:fld id="{C6D416B6-2C61-4F0A-BFA4-86BCB41B100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2684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srgbClr val="FFFFFF"/>
                </a:solidFill>
              </a:rPr>
              <a:t>CONTINENTAL GROUP</a:t>
            </a:r>
          </a:p>
        </p:txBody>
      </p:sp>
      <p:sp>
        <p:nvSpPr>
          <p:cNvPr id="6" name="Rectangle 9"/>
          <p:cNvSpPr>
            <a:spLocks noGrp="1" noChangeArrowheads="1"/>
          </p:cNvSpPr>
          <p:nvPr>
            <p:ph type="sldNum" sz="quarter" idx="12"/>
          </p:nvPr>
        </p:nvSpPr>
        <p:spPr>
          <a:ln/>
        </p:spPr>
        <p:txBody>
          <a:bodyPr/>
          <a:lstStyle>
            <a:lvl1pPr>
              <a:defRPr/>
            </a:lvl1pPr>
          </a:lstStyle>
          <a:p>
            <a:pPr>
              <a:defRPr/>
            </a:pPr>
            <a:fld id="{1856B19C-F2F8-4123-9994-E91CDDF382D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52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solidFill>
                  <a:srgbClr val="FFFFFF"/>
                </a:solidFill>
              </a:rPr>
              <a:t>CONTINENTAL GROUP</a:t>
            </a:r>
          </a:p>
        </p:txBody>
      </p:sp>
      <p:sp>
        <p:nvSpPr>
          <p:cNvPr id="6" name="Rectangle 9"/>
          <p:cNvSpPr>
            <a:spLocks noGrp="1" noChangeArrowheads="1"/>
          </p:cNvSpPr>
          <p:nvPr>
            <p:ph type="sldNum" sz="quarter" idx="12"/>
          </p:nvPr>
        </p:nvSpPr>
        <p:spPr>
          <a:ln/>
        </p:spPr>
        <p:txBody>
          <a:bodyPr/>
          <a:lstStyle>
            <a:lvl1pPr>
              <a:defRPr/>
            </a:lvl1pPr>
          </a:lstStyle>
          <a:p>
            <a:pPr>
              <a:defRPr/>
            </a:pPr>
            <a:fld id="{4F532E28-184E-4EC6-BDF0-AC1990B0FBB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282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solidFill>
                  <a:srgbClr val="FFFFFF"/>
                </a:solidFill>
              </a:rPr>
              <a:t>CONTINENTAL GROUP</a:t>
            </a:r>
          </a:p>
        </p:txBody>
      </p:sp>
      <p:sp>
        <p:nvSpPr>
          <p:cNvPr id="7" name="Rectangle 9"/>
          <p:cNvSpPr>
            <a:spLocks noGrp="1" noChangeArrowheads="1"/>
          </p:cNvSpPr>
          <p:nvPr>
            <p:ph type="sldNum" sz="quarter" idx="12"/>
          </p:nvPr>
        </p:nvSpPr>
        <p:spPr>
          <a:ln/>
        </p:spPr>
        <p:txBody>
          <a:bodyPr/>
          <a:lstStyle>
            <a:lvl1pPr>
              <a:defRPr/>
            </a:lvl1pPr>
          </a:lstStyle>
          <a:p>
            <a:pPr>
              <a:defRPr/>
            </a:pPr>
            <a:fld id="{34D1D71A-FB0D-4C5A-A911-A29A066CE4B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7397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r>
              <a:rPr lang="en-US">
                <a:solidFill>
                  <a:srgbClr val="FFFFFF"/>
                </a:solidFill>
              </a:rPr>
              <a:t>CONTINENTAL GROUP</a:t>
            </a:r>
          </a:p>
        </p:txBody>
      </p:sp>
      <p:sp>
        <p:nvSpPr>
          <p:cNvPr id="9" name="Rectangle 9"/>
          <p:cNvSpPr>
            <a:spLocks noGrp="1" noChangeArrowheads="1"/>
          </p:cNvSpPr>
          <p:nvPr>
            <p:ph type="sldNum" sz="quarter" idx="12"/>
          </p:nvPr>
        </p:nvSpPr>
        <p:spPr>
          <a:ln/>
        </p:spPr>
        <p:txBody>
          <a:bodyPr/>
          <a:lstStyle>
            <a:lvl1pPr>
              <a:defRPr/>
            </a:lvl1pPr>
          </a:lstStyle>
          <a:p>
            <a:pPr>
              <a:defRPr/>
            </a:pPr>
            <a:fld id="{25B8593F-E89C-4566-AF13-6B070EBF40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6598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n-US">
                <a:solidFill>
                  <a:srgbClr val="FFFFFF"/>
                </a:solidFill>
              </a:rPr>
              <a:t>CONTINENTAL GROUP</a:t>
            </a:r>
          </a:p>
        </p:txBody>
      </p:sp>
      <p:sp>
        <p:nvSpPr>
          <p:cNvPr id="5" name="Rectangle 9"/>
          <p:cNvSpPr>
            <a:spLocks noGrp="1" noChangeArrowheads="1"/>
          </p:cNvSpPr>
          <p:nvPr>
            <p:ph type="sldNum" sz="quarter" idx="12"/>
          </p:nvPr>
        </p:nvSpPr>
        <p:spPr>
          <a:ln/>
        </p:spPr>
        <p:txBody>
          <a:bodyPr/>
          <a:lstStyle>
            <a:lvl1pPr>
              <a:defRPr/>
            </a:lvl1pPr>
          </a:lstStyle>
          <a:p>
            <a:pPr>
              <a:defRPr/>
            </a:pPr>
            <a:fld id="{C6FD50FA-601B-4B89-B27B-D22C499575B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6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r>
              <a:rPr lang="en-US">
                <a:solidFill>
                  <a:srgbClr val="FFFFFF"/>
                </a:solidFill>
              </a:rPr>
              <a:t>CONTINENTAL GROUP</a:t>
            </a:r>
          </a:p>
        </p:txBody>
      </p:sp>
      <p:sp>
        <p:nvSpPr>
          <p:cNvPr id="4" name="Rectangle 9"/>
          <p:cNvSpPr>
            <a:spLocks noGrp="1" noChangeArrowheads="1"/>
          </p:cNvSpPr>
          <p:nvPr>
            <p:ph type="sldNum" sz="quarter" idx="12"/>
          </p:nvPr>
        </p:nvSpPr>
        <p:spPr>
          <a:ln/>
        </p:spPr>
        <p:txBody>
          <a:bodyPr/>
          <a:lstStyle>
            <a:lvl1pPr>
              <a:defRPr/>
            </a:lvl1pPr>
          </a:lstStyle>
          <a:p>
            <a:pPr>
              <a:defRPr/>
            </a:pPr>
            <a:fld id="{797B057F-6B06-4FAB-864F-1507314E136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9795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solidFill>
                  <a:srgbClr val="FFFFFF"/>
                </a:solidFill>
              </a:rPr>
              <a:t>CONTINENTAL GROUP</a:t>
            </a:r>
          </a:p>
        </p:txBody>
      </p:sp>
      <p:sp>
        <p:nvSpPr>
          <p:cNvPr id="7" name="Rectangle 9"/>
          <p:cNvSpPr>
            <a:spLocks noGrp="1" noChangeArrowheads="1"/>
          </p:cNvSpPr>
          <p:nvPr>
            <p:ph type="sldNum" sz="quarter" idx="12"/>
          </p:nvPr>
        </p:nvSpPr>
        <p:spPr>
          <a:ln/>
        </p:spPr>
        <p:txBody>
          <a:bodyPr/>
          <a:lstStyle>
            <a:lvl1pPr>
              <a:defRPr/>
            </a:lvl1pPr>
          </a:lstStyle>
          <a:p>
            <a:pPr>
              <a:defRPr/>
            </a:pPr>
            <a:fld id="{A7CF7229-B09C-486D-A3D1-0E623C61B21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0895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solidFill>
                  <a:srgbClr val="FFFFFF"/>
                </a:solidFill>
              </a:rPr>
              <a:t>CONTINENTAL GROUP</a:t>
            </a:r>
          </a:p>
        </p:txBody>
      </p:sp>
      <p:sp>
        <p:nvSpPr>
          <p:cNvPr id="7" name="Rectangle 9"/>
          <p:cNvSpPr>
            <a:spLocks noGrp="1" noChangeArrowheads="1"/>
          </p:cNvSpPr>
          <p:nvPr>
            <p:ph type="sldNum" sz="quarter" idx="12"/>
          </p:nvPr>
        </p:nvSpPr>
        <p:spPr>
          <a:ln/>
        </p:spPr>
        <p:txBody>
          <a:bodyPr/>
          <a:lstStyle>
            <a:lvl1pPr>
              <a:defRPr/>
            </a:lvl1pPr>
          </a:lstStyle>
          <a:p>
            <a:pPr>
              <a:defRPr/>
            </a:pPr>
            <a:fld id="{C160EB42-04F9-4C15-A22A-F60D705DE5D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5495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2" descr="C:\Documents and Settings\Don\My Documents\Continental Group\graphics\Continental Group_P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1" name="Rectangle 3"/>
          <p:cNvSpPr>
            <a:spLocks noGrp="1" noChangeArrowheads="1"/>
          </p:cNvSpPr>
          <p:nvPr>
            <p:ph type="title"/>
          </p:nvPr>
        </p:nvSpPr>
        <p:spPr bwMode="auto">
          <a:xfrm>
            <a:off x="609600" y="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7812" name="Rectangle 4"/>
          <p:cNvSpPr>
            <a:spLocks noGrp="1" noChangeArrowheads="1"/>
          </p:cNvSpPr>
          <p:nvPr>
            <p:ph type="body" idx="1"/>
          </p:nvPr>
        </p:nvSpPr>
        <p:spPr bwMode="auto">
          <a:xfrm>
            <a:off x="914400" y="2286000"/>
            <a:ext cx="7543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7815" name="Rectangle 7"/>
          <p:cNvSpPr>
            <a:spLocks noGrp="1" noChangeArrowheads="1"/>
          </p:cNvSpPr>
          <p:nvPr>
            <p:ph type="dt" sz="half" idx="2"/>
          </p:nvPr>
        </p:nvSpPr>
        <p:spPr bwMode="auto">
          <a:xfrm>
            <a:off x="838200" y="5943600"/>
            <a:ext cx="1905000" cy="30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buFontTx/>
              <a:buNone/>
              <a:defRPr kumimoji="0" sz="1400"/>
            </a:lvl1pPr>
          </a:lstStyle>
          <a:p>
            <a:pPr eaLnBrk="0" fontAlgn="base" hangingPunct="0">
              <a:spcBef>
                <a:spcPct val="20000"/>
              </a:spcBef>
              <a:spcAft>
                <a:spcPct val="0"/>
              </a:spcAft>
              <a:defRPr/>
            </a:pPr>
            <a:endParaRPr lang="en-US">
              <a:solidFill>
                <a:srgbClr val="FFFFFF"/>
              </a:solidFill>
            </a:endParaRPr>
          </a:p>
        </p:txBody>
      </p:sp>
      <p:sp>
        <p:nvSpPr>
          <p:cNvPr id="247816" name="Rectangle 8"/>
          <p:cNvSpPr>
            <a:spLocks noGrp="1" noChangeArrowheads="1"/>
          </p:cNvSpPr>
          <p:nvPr>
            <p:ph type="ftr" sz="quarter" idx="3"/>
          </p:nvPr>
        </p:nvSpPr>
        <p:spPr bwMode="auto">
          <a:xfrm>
            <a:off x="838200" y="6400800"/>
            <a:ext cx="28956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ctr">
              <a:buFontTx/>
              <a:buNone/>
              <a:defRPr kumimoji="0" sz="1400"/>
            </a:lvl1pPr>
          </a:lstStyle>
          <a:p>
            <a:pPr eaLnBrk="0" fontAlgn="base" hangingPunct="0">
              <a:spcBef>
                <a:spcPct val="20000"/>
              </a:spcBef>
              <a:spcAft>
                <a:spcPct val="0"/>
              </a:spcAft>
              <a:defRPr/>
            </a:pPr>
            <a:r>
              <a:rPr lang="en-US">
                <a:solidFill>
                  <a:srgbClr val="FFFFFF"/>
                </a:solidFill>
              </a:rPr>
              <a:t>CONTINENTAL GROUP</a:t>
            </a:r>
          </a:p>
        </p:txBody>
      </p:sp>
      <p:sp>
        <p:nvSpPr>
          <p:cNvPr id="247817" name="Rectangle 9"/>
          <p:cNvSpPr>
            <a:spLocks noGrp="1" noChangeArrowheads="1"/>
          </p:cNvSpPr>
          <p:nvPr>
            <p:ph type="sldNum" sz="quarter" idx="4"/>
          </p:nvPr>
        </p:nvSpPr>
        <p:spPr bwMode="auto">
          <a:xfrm>
            <a:off x="3733800" y="6248400"/>
            <a:ext cx="19050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buFontTx/>
              <a:buNone/>
              <a:defRPr kumimoji="0" sz="1400"/>
            </a:lvl1pPr>
          </a:lstStyle>
          <a:p>
            <a:pPr eaLnBrk="0" fontAlgn="base" hangingPunct="0">
              <a:spcBef>
                <a:spcPct val="20000"/>
              </a:spcBef>
              <a:spcAft>
                <a:spcPct val="0"/>
              </a:spcAft>
              <a:defRPr/>
            </a:pPr>
            <a:fld id="{A8802633-069B-4C5A-A981-0AD5B0ECBDEB}" type="slidenum">
              <a:rPr lang="en-US">
                <a:solidFill>
                  <a:srgbClr val="FFFFFF"/>
                </a:solidFill>
              </a:rPr>
              <a:pPr eaLnBrk="0" fontAlgn="base" hangingPunct="0">
                <a:spcBef>
                  <a:spcPct val="2000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54732456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0" fontAlgn="base" hangingPunct="0">
        <a:lnSpc>
          <a:spcPct val="85000"/>
        </a:lnSpc>
        <a:spcBef>
          <a:spcPct val="0"/>
        </a:spcBef>
        <a:spcAft>
          <a:spcPct val="0"/>
        </a:spcAft>
        <a:defRPr kumimoji="1" sz="4200">
          <a:solidFill>
            <a:schemeClr val="tx1"/>
          </a:solidFill>
          <a:effectLst>
            <a:outerShdw blurRad="38100" dist="38100" dir="2700000" algn="tl">
              <a:srgbClr val="C0C0C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1"/>
          </a:solidFill>
          <a:effectLst>
            <a:outerShdw blurRad="38100" dist="38100" dir="2700000" algn="tl">
              <a:srgbClr val="C0C0C0"/>
            </a:outerShdw>
          </a:effectLst>
          <a:latin typeface="Tahoma" pitchFamily="34" charset="0"/>
        </a:defRPr>
      </a:lvl2pPr>
      <a:lvl3pPr algn="l" rtl="0" eaLnBrk="0" fontAlgn="base" hangingPunct="0">
        <a:lnSpc>
          <a:spcPct val="85000"/>
        </a:lnSpc>
        <a:spcBef>
          <a:spcPct val="0"/>
        </a:spcBef>
        <a:spcAft>
          <a:spcPct val="0"/>
        </a:spcAft>
        <a:defRPr kumimoji="1" sz="4200">
          <a:solidFill>
            <a:schemeClr val="tx1"/>
          </a:solidFill>
          <a:effectLst>
            <a:outerShdw blurRad="38100" dist="38100" dir="2700000" algn="tl">
              <a:srgbClr val="C0C0C0"/>
            </a:outerShdw>
          </a:effectLst>
          <a:latin typeface="Tahoma" pitchFamily="34" charset="0"/>
        </a:defRPr>
      </a:lvl3pPr>
      <a:lvl4pPr algn="l" rtl="0" eaLnBrk="0" fontAlgn="base" hangingPunct="0">
        <a:lnSpc>
          <a:spcPct val="85000"/>
        </a:lnSpc>
        <a:spcBef>
          <a:spcPct val="0"/>
        </a:spcBef>
        <a:spcAft>
          <a:spcPct val="0"/>
        </a:spcAft>
        <a:defRPr kumimoji="1" sz="4200">
          <a:solidFill>
            <a:schemeClr val="tx1"/>
          </a:solidFill>
          <a:effectLst>
            <a:outerShdw blurRad="38100" dist="38100" dir="2700000" algn="tl">
              <a:srgbClr val="C0C0C0"/>
            </a:outerShdw>
          </a:effectLst>
          <a:latin typeface="Tahoma" pitchFamily="34" charset="0"/>
        </a:defRPr>
      </a:lvl4pPr>
      <a:lvl5pPr algn="l" rtl="0" eaLnBrk="0" fontAlgn="base" hangingPunct="0">
        <a:lnSpc>
          <a:spcPct val="85000"/>
        </a:lnSpc>
        <a:spcBef>
          <a:spcPct val="0"/>
        </a:spcBef>
        <a:spcAft>
          <a:spcPct val="0"/>
        </a:spcAft>
        <a:defRPr kumimoji="1" sz="4200">
          <a:solidFill>
            <a:schemeClr val="tx1"/>
          </a:solidFill>
          <a:effectLst>
            <a:outerShdw blurRad="38100" dist="38100" dir="2700000" algn="tl">
              <a:srgbClr val="C0C0C0"/>
            </a:outerShdw>
          </a:effectLst>
          <a:latin typeface="Tahoma" pitchFamily="34" charset="0"/>
        </a:defRPr>
      </a:lvl5pPr>
      <a:lvl6pPr marL="457200" algn="l" rtl="0" eaLnBrk="0" fontAlgn="base" hangingPunct="0">
        <a:lnSpc>
          <a:spcPct val="85000"/>
        </a:lnSpc>
        <a:spcBef>
          <a:spcPct val="0"/>
        </a:spcBef>
        <a:spcAft>
          <a:spcPct val="0"/>
        </a:spcAft>
        <a:defRPr kumimoji="1" sz="4200">
          <a:solidFill>
            <a:schemeClr val="tx1"/>
          </a:solidFill>
          <a:effectLst>
            <a:outerShdw blurRad="38100" dist="38100" dir="2700000" algn="tl">
              <a:srgbClr val="C0C0C0"/>
            </a:outerShdw>
          </a:effectLst>
          <a:latin typeface="Tahoma" pitchFamily="34" charset="0"/>
        </a:defRPr>
      </a:lvl6pPr>
      <a:lvl7pPr marL="914400" algn="l" rtl="0" eaLnBrk="0" fontAlgn="base" hangingPunct="0">
        <a:lnSpc>
          <a:spcPct val="85000"/>
        </a:lnSpc>
        <a:spcBef>
          <a:spcPct val="0"/>
        </a:spcBef>
        <a:spcAft>
          <a:spcPct val="0"/>
        </a:spcAft>
        <a:defRPr kumimoji="1" sz="4200">
          <a:solidFill>
            <a:schemeClr val="tx1"/>
          </a:solidFill>
          <a:effectLst>
            <a:outerShdw blurRad="38100" dist="38100" dir="2700000" algn="tl">
              <a:srgbClr val="C0C0C0"/>
            </a:outerShdw>
          </a:effectLst>
          <a:latin typeface="Tahoma" pitchFamily="34" charset="0"/>
        </a:defRPr>
      </a:lvl7pPr>
      <a:lvl8pPr marL="1371600" algn="l" rtl="0" eaLnBrk="0" fontAlgn="base" hangingPunct="0">
        <a:lnSpc>
          <a:spcPct val="85000"/>
        </a:lnSpc>
        <a:spcBef>
          <a:spcPct val="0"/>
        </a:spcBef>
        <a:spcAft>
          <a:spcPct val="0"/>
        </a:spcAft>
        <a:defRPr kumimoji="1" sz="4200">
          <a:solidFill>
            <a:schemeClr val="tx1"/>
          </a:solidFill>
          <a:effectLst>
            <a:outerShdw blurRad="38100" dist="38100" dir="2700000" algn="tl">
              <a:srgbClr val="C0C0C0"/>
            </a:outerShdw>
          </a:effectLst>
          <a:latin typeface="Tahoma" pitchFamily="34" charset="0"/>
        </a:defRPr>
      </a:lvl8pPr>
      <a:lvl9pPr marL="1828800" algn="l" rtl="0" eaLnBrk="0" fontAlgn="base" hangingPunct="0">
        <a:lnSpc>
          <a:spcPct val="85000"/>
        </a:lnSpc>
        <a:spcBef>
          <a:spcPct val="0"/>
        </a:spcBef>
        <a:spcAft>
          <a:spcPct val="0"/>
        </a:spcAft>
        <a:defRPr kumimoji="1" sz="4200">
          <a:solidFill>
            <a:schemeClr val="tx1"/>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60000"/>
        </a:spcBef>
        <a:spcAft>
          <a:spcPct val="0"/>
        </a:spcAft>
        <a:buClr>
          <a:schemeClr val="bg1"/>
        </a:buClr>
        <a:buChar char="•"/>
        <a:defRPr kumimoji="1" sz="3000">
          <a:solidFill>
            <a:srgbClr val="CC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40000"/>
        </a:spcBef>
        <a:spcAft>
          <a:spcPct val="0"/>
        </a:spcAft>
        <a:buClr>
          <a:schemeClr val="bg1"/>
        </a:buClr>
        <a:buChar char="–"/>
        <a:defRPr kumimoji="1" sz="2600">
          <a:solidFill>
            <a:srgbClr val="CC0000"/>
          </a:solidFill>
          <a:effectLst>
            <a:outerShdw blurRad="38100" dist="38100" dir="2700000" algn="tl">
              <a:srgbClr val="C0C0C0"/>
            </a:outerShdw>
          </a:effectLst>
          <a:latin typeface="+mn-lt"/>
        </a:defRPr>
      </a:lvl2pPr>
      <a:lvl3pPr marL="1143000" indent="-228600" algn="l" rtl="0" eaLnBrk="0" fontAlgn="base" hangingPunct="0">
        <a:lnSpc>
          <a:spcPct val="95000"/>
        </a:lnSpc>
        <a:spcBef>
          <a:spcPct val="35000"/>
        </a:spcBef>
        <a:spcAft>
          <a:spcPct val="0"/>
        </a:spcAft>
        <a:buClr>
          <a:schemeClr val="bg1"/>
        </a:buClr>
        <a:buChar char="•"/>
        <a:defRPr kumimoji="1" sz="2400">
          <a:solidFill>
            <a:srgbClr val="CC0000"/>
          </a:solidFill>
          <a:effectLst>
            <a:outerShdw blurRad="38100" dist="38100" dir="2700000" algn="tl">
              <a:srgbClr val="C0C0C0"/>
            </a:outerShdw>
          </a:effectLst>
          <a:latin typeface="+mn-lt"/>
        </a:defRPr>
      </a:lvl3pPr>
      <a:lvl4pPr marL="1600200" indent="-228600" algn="l" rtl="0" eaLnBrk="0" fontAlgn="base" hangingPunct="0">
        <a:lnSpc>
          <a:spcPct val="75000"/>
        </a:lnSpc>
        <a:spcBef>
          <a:spcPct val="30000"/>
        </a:spcBef>
        <a:spcAft>
          <a:spcPct val="0"/>
        </a:spcAft>
        <a:buClr>
          <a:schemeClr val="bg1"/>
        </a:buClr>
        <a:buChar char="–"/>
        <a:defRPr kumimoji="1" sz="2000">
          <a:solidFill>
            <a:srgbClr val="CC0000"/>
          </a:solidFill>
          <a:effectLst>
            <a:outerShdw blurRad="38100" dist="38100" dir="2700000" algn="tl">
              <a:srgbClr val="C0C0C0"/>
            </a:outerShdw>
          </a:effectLst>
          <a:latin typeface="+mn-lt"/>
        </a:defRPr>
      </a:lvl4pPr>
      <a:lvl5pPr marL="2057400" indent="-228600" algn="l" rtl="0" eaLnBrk="0" fontAlgn="base" hangingPunct="0">
        <a:lnSpc>
          <a:spcPct val="75000"/>
        </a:lnSpc>
        <a:spcBef>
          <a:spcPct val="30000"/>
        </a:spcBef>
        <a:spcAft>
          <a:spcPct val="0"/>
        </a:spcAft>
        <a:buClr>
          <a:schemeClr val="bg1"/>
        </a:buClr>
        <a:buChar char="»"/>
        <a:defRPr kumimoji="1">
          <a:solidFill>
            <a:srgbClr val="CC0000"/>
          </a:solidFill>
          <a:effectLst>
            <a:outerShdw blurRad="38100" dist="38100" dir="2700000" algn="tl">
              <a:srgbClr val="C0C0C0"/>
            </a:outerShdw>
          </a:effectLst>
          <a:latin typeface="+mn-lt"/>
        </a:defRPr>
      </a:lvl5pPr>
      <a:lvl6pPr marL="2514600" indent="-228600" algn="l" rtl="0" eaLnBrk="0" fontAlgn="base" hangingPunct="0">
        <a:lnSpc>
          <a:spcPct val="75000"/>
        </a:lnSpc>
        <a:spcBef>
          <a:spcPct val="30000"/>
        </a:spcBef>
        <a:spcAft>
          <a:spcPct val="0"/>
        </a:spcAft>
        <a:buClr>
          <a:schemeClr val="bg1"/>
        </a:buClr>
        <a:buChar char="»"/>
        <a:defRPr kumimoji="1">
          <a:solidFill>
            <a:srgbClr val="CC0000"/>
          </a:solidFill>
          <a:effectLst>
            <a:outerShdw blurRad="38100" dist="38100" dir="2700000" algn="tl">
              <a:srgbClr val="C0C0C0"/>
            </a:outerShdw>
          </a:effectLst>
          <a:latin typeface="+mn-lt"/>
        </a:defRPr>
      </a:lvl6pPr>
      <a:lvl7pPr marL="2971800" indent="-228600" algn="l" rtl="0" eaLnBrk="0" fontAlgn="base" hangingPunct="0">
        <a:lnSpc>
          <a:spcPct val="75000"/>
        </a:lnSpc>
        <a:spcBef>
          <a:spcPct val="30000"/>
        </a:spcBef>
        <a:spcAft>
          <a:spcPct val="0"/>
        </a:spcAft>
        <a:buClr>
          <a:schemeClr val="bg1"/>
        </a:buClr>
        <a:buChar char="»"/>
        <a:defRPr kumimoji="1">
          <a:solidFill>
            <a:srgbClr val="CC0000"/>
          </a:solidFill>
          <a:effectLst>
            <a:outerShdw blurRad="38100" dist="38100" dir="2700000" algn="tl">
              <a:srgbClr val="C0C0C0"/>
            </a:outerShdw>
          </a:effectLst>
          <a:latin typeface="+mn-lt"/>
        </a:defRPr>
      </a:lvl7pPr>
      <a:lvl8pPr marL="3429000" indent="-228600" algn="l" rtl="0" eaLnBrk="0" fontAlgn="base" hangingPunct="0">
        <a:lnSpc>
          <a:spcPct val="75000"/>
        </a:lnSpc>
        <a:spcBef>
          <a:spcPct val="30000"/>
        </a:spcBef>
        <a:spcAft>
          <a:spcPct val="0"/>
        </a:spcAft>
        <a:buClr>
          <a:schemeClr val="bg1"/>
        </a:buClr>
        <a:buChar char="»"/>
        <a:defRPr kumimoji="1">
          <a:solidFill>
            <a:srgbClr val="CC0000"/>
          </a:solidFill>
          <a:effectLst>
            <a:outerShdw blurRad="38100" dist="38100" dir="2700000" algn="tl">
              <a:srgbClr val="C0C0C0"/>
            </a:outerShdw>
          </a:effectLst>
          <a:latin typeface="+mn-lt"/>
        </a:defRPr>
      </a:lvl8pPr>
      <a:lvl9pPr marL="3886200" indent="-228600" algn="l" rtl="0" eaLnBrk="0" fontAlgn="base" hangingPunct="0">
        <a:lnSpc>
          <a:spcPct val="75000"/>
        </a:lnSpc>
        <a:spcBef>
          <a:spcPct val="30000"/>
        </a:spcBef>
        <a:spcAft>
          <a:spcPct val="0"/>
        </a:spcAft>
        <a:buClr>
          <a:schemeClr val="bg1"/>
        </a:buClr>
        <a:buChar char="»"/>
        <a:defRPr kumimoji="1">
          <a:solidFill>
            <a:srgbClr val="CC00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VFD Application Remedies</a:t>
            </a:r>
            <a:endParaRPr lang="en-CA" dirty="0"/>
          </a:p>
        </p:txBody>
      </p:sp>
      <p:sp>
        <p:nvSpPr>
          <p:cNvPr id="3" name="Content Placeholder 2"/>
          <p:cNvSpPr>
            <a:spLocks noGrp="1"/>
          </p:cNvSpPr>
          <p:nvPr>
            <p:ph idx="1"/>
          </p:nvPr>
        </p:nvSpPr>
        <p:spPr>
          <a:xfrm>
            <a:off x="539552" y="1268760"/>
            <a:ext cx="8208912" cy="4392488"/>
          </a:xfrm>
        </p:spPr>
        <p:txBody>
          <a:bodyPr/>
          <a:lstStyle/>
          <a:p>
            <a:r>
              <a:rPr lang="en-CA" sz="2400" dirty="0" err="1" smtClean="0"/>
              <a:t>dV</a:t>
            </a:r>
            <a:r>
              <a:rPr lang="en-CA" sz="2400" dirty="0" smtClean="0"/>
              <a:t>/</a:t>
            </a:r>
            <a:r>
              <a:rPr lang="en-CA" sz="2400" dirty="0" err="1" smtClean="0"/>
              <a:t>dT</a:t>
            </a:r>
            <a:r>
              <a:rPr lang="en-CA" sz="2400" dirty="0" smtClean="0"/>
              <a:t> Filters</a:t>
            </a:r>
          </a:p>
          <a:p>
            <a:r>
              <a:rPr lang="en-CA" sz="2400" dirty="0" err="1" smtClean="0"/>
              <a:t>Input/Output</a:t>
            </a:r>
            <a:r>
              <a:rPr lang="en-CA" sz="2400" dirty="0" smtClean="0"/>
              <a:t> Reactors</a:t>
            </a:r>
          </a:p>
          <a:p>
            <a:r>
              <a:rPr lang="en-CA" sz="2400" dirty="0" smtClean="0"/>
              <a:t>Harmonic Filters</a:t>
            </a:r>
          </a:p>
          <a:p>
            <a:r>
              <a:rPr lang="en-CA" sz="2400" dirty="0" err="1" smtClean="0"/>
              <a:t>SineWave</a:t>
            </a:r>
            <a:r>
              <a:rPr lang="en-CA" sz="2400" dirty="0" smtClean="0"/>
              <a:t> Filters</a:t>
            </a:r>
          </a:p>
          <a:p>
            <a:r>
              <a:rPr lang="en-CA" sz="2400" dirty="0" smtClean="0"/>
              <a:t>RFI/EMI Filters</a:t>
            </a:r>
          </a:p>
          <a:p>
            <a:pPr marL="0" indent="0" algn="ctr">
              <a:buNone/>
            </a:pPr>
            <a:r>
              <a:rPr lang="en-CA" sz="2400" b="1" dirty="0" smtClean="0">
                <a:solidFill>
                  <a:srgbClr val="FF0000"/>
                </a:solidFill>
              </a:rPr>
              <a:t>NONE OF THE ABOVE EQUIPMENT MEDIGATE </a:t>
            </a:r>
          </a:p>
          <a:p>
            <a:pPr marL="0" indent="0" algn="ctr">
              <a:buNone/>
            </a:pPr>
            <a:r>
              <a:rPr lang="en-CA" sz="2400" b="1" dirty="0" smtClean="0">
                <a:solidFill>
                  <a:srgbClr val="FF0000"/>
                </a:solidFill>
              </a:rPr>
              <a:t>BEARING FLUTING</a:t>
            </a:r>
          </a:p>
          <a:p>
            <a:pPr marL="0" indent="0">
              <a:buNone/>
            </a:pPr>
            <a:endParaRPr lang="en-CA" sz="2400"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Tree>
    <p:extLst>
      <p:ext uri="{BB962C8B-B14F-4D97-AF65-F5344CB8AC3E}">
        <p14:creationId xmlns:p14="http://schemas.microsoft.com/office/powerpoint/2010/main" val="291794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395536" y="1916832"/>
            <a:ext cx="8208912" cy="3200876"/>
          </a:xfrm>
          <a:prstGeom prst="rect">
            <a:avLst/>
          </a:prstGeom>
        </p:spPr>
        <p:txBody>
          <a:bodyPr wrap="square">
            <a:spAutoFit/>
          </a:bodyPr>
          <a:lstStyle/>
          <a:p>
            <a:r>
              <a:rPr lang="en-US" sz="3200" dirty="0">
                <a:solidFill>
                  <a:schemeClr val="bg1"/>
                </a:solidFill>
              </a:rPr>
              <a:t>There are three solutions that are commonly employed to solve or correct the effects of power line noise on VFD motor systems</a:t>
            </a:r>
            <a:r>
              <a:rPr lang="en-US" sz="3200" dirty="0" smtClean="0">
                <a:solidFill>
                  <a:schemeClr val="bg1"/>
                </a:solidFill>
              </a:rPr>
              <a:t>:</a:t>
            </a:r>
          </a:p>
          <a:p>
            <a:endParaRPr lang="en-US" sz="1000" dirty="0">
              <a:solidFill>
                <a:schemeClr val="bg1"/>
              </a:solidFill>
            </a:endParaRPr>
          </a:p>
          <a:p>
            <a:pPr marL="457200" indent="-457200">
              <a:buClr>
                <a:srgbClr val="0070C0"/>
              </a:buClr>
              <a:buFont typeface="+mj-lt"/>
              <a:buAutoNum type="arabicPeriod"/>
            </a:pPr>
            <a:r>
              <a:rPr lang="en-US" sz="3200" dirty="0">
                <a:solidFill>
                  <a:schemeClr val="bg1"/>
                </a:solidFill>
              </a:rPr>
              <a:t>Shaft Grounding </a:t>
            </a:r>
            <a:r>
              <a:rPr lang="en-US" sz="3200" dirty="0" smtClean="0">
                <a:solidFill>
                  <a:schemeClr val="bg1"/>
                </a:solidFill>
              </a:rPr>
              <a:t>Device</a:t>
            </a:r>
            <a:endParaRPr lang="en-US" sz="3200" dirty="0">
              <a:solidFill>
                <a:schemeClr val="bg1"/>
              </a:solidFill>
            </a:endParaRPr>
          </a:p>
          <a:p>
            <a:pPr marL="457200" indent="-457200">
              <a:buClr>
                <a:srgbClr val="0070C0"/>
              </a:buClr>
              <a:buFont typeface="+mj-lt"/>
              <a:buAutoNum type="arabicPeriod"/>
            </a:pPr>
            <a:r>
              <a:rPr lang="en-US" sz="3200" dirty="0">
                <a:solidFill>
                  <a:schemeClr val="bg1"/>
                </a:solidFill>
              </a:rPr>
              <a:t>Insulated </a:t>
            </a:r>
            <a:r>
              <a:rPr lang="en-US" sz="3200" dirty="0" smtClean="0">
                <a:solidFill>
                  <a:schemeClr val="bg1"/>
                </a:solidFill>
              </a:rPr>
              <a:t>Bearings</a:t>
            </a:r>
            <a:endParaRPr lang="en-US" sz="3200" dirty="0">
              <a:solidFill>
                <a:schemeClr val="bg1"/>
              </a:solidFill>
            </a:endParaRPr>
          </a:p>
          <a:p>
            <a:pPr marL="457200" indent="-457200">
              <a:buClr>
                <a:srgbClr val="0070C0"/>
              </a:buClr>
              <a:buFont typeface="+mj-lt"/>
              <a:buAutoNum type="arabicPeriod"/>
            </a:pPr>
            <a:r>
              <a:rPr lang="en-US" sz="3200" dirty="0">
                <a:solidFill>
                  <a:schemeClr val="bg1"/>
                </a:solidFill>
              </a:rPr>
              <a:t>Inductive Absorption Device</a:t>
            </a:r>
          </a:p>
        </p:txBody>
      </p:sp>
    </p:spTree>
    <p:extLst>
      <p:ext uri="{BB962C8B-B14F-4D97-AF65-F5344CB8AC3E}">
        <p14:creationId xmlns:p14="http://schemas.microsoft.com/office/powerpoint/2010/main" val="378394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Shaft Grounding Devices </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196213" y="1484784"/>
            <a:ext cx="8820472" cy="4278094"/>
          </a:xfrm>
          <a:prstGeom prst="rect">
            <a:avLst/>
          </a:prstGeom>
        </p:spPr>
        <p:txBody>
          <a:bodyPr wrap="square">
            <a:spAutoFit/>
          </a:bodyPr>
          <a:lstStyle/>
          <a:p>
            <a:r>
              <a:rPr lang="en-US" sz="1600" dirty="0">
                <a:solidFill>
                  <a:schemeClr val="bg1"/>
                </a:solidFill>
              </a:rPr>
              <a:t>This is a mechanical solution whereas devices have a brush or fiber, usually copper or other high conductivity metal, that rides on the motor shaft. Current does not go through the bearing but is instead conducted directly to ground (via motor casing) through the brush.  These brushes are especially selected to tolerate misalignment and maintain rotating contact throughout the brush's life when properly maintained.  The problems with this solution are:</a:t>
            </a:r>
          </a:p>
          <a:p>
            <a:pPr marL="457200" indent="-457200">
              <a:buClr>
                <a:srgbClr val="0070C0"/>
              </a:buClr>
              <a:buFont typeface="+mj-lt"/>
              <a:buAutoNum type="arabicPeriod"/>
            </a:pPr>
            <a:r>
              <a:rPr lang="en-US" sz="1600" dirty="0">
                <a:solidFill>
                  <a:schemeClr val="bg1"/>
                </a:solidFill>
              </a:rPr>
              <a:t>Brushes must be properly maintained/replaced–system becomes expensive over time.</a:t>
            </a:r>
          </a:p>
          <a:p>
            <a:pPr marL="457200" indent="-457200">
              <a:buClr>
                <a:srgbClr val="0070C0"/>
              </a:buClr>
              <a:buFont typeface="+mj-lt"/>
              <a:buAutoNum type="arabicPeriod"/>
            </a:pPr>
            <a:r>
              <a:rPr lang="en-US" sz="1600" dirty="0">
                <a:solidFill>
                  <a:schemeClr val="bg1"/>
                </a:solidFill>
              </a:rPr>
              <a:t>Brushes lose contact with the shaft over time due to heat, contaminants, and physical wear.</a:t>
            </a:r>
          </a:p>
          <a:p>
            <a:pPr marL="457200" indent="-457200">
              <a:buClr>
                <a:srgbClr val="0070C0"/>
              </a:buClr>
              <a:buFont typeface="+mj-lt"/>
              <a:buAutoNum type="arabicPeriod"/>
            </a:pPr>
            <a:r>
              <a:rPr lang="en-US" sz="1600" dirty="0">
                <a:solidFill>
                  <a:schemeClr val="bg1"/>
                </a:solidFill>
              </a:rPr>
              <a:t>Must be replaced periodically causing downtime for maintenance.</a:t>
            </a:r>
          </a:p>
          <a:p>
            <a:pPr marL="457200" indent="-457200">
              <a:buClr>
                <a:srgbClr val="0070C0"/>
              </a:buClr>
              <a:buFont typeface="+mj-lt"/>
              <a:buAutoNum type="arabicPeriod"/>
            </a:pPr>
            <a:r>
              <a:rPr lang="en-US" sz="1600" dirty="0">
                <a:solidFill>
                  <a:schemeClr val="bg1"/>
                </a:solidFill>
              </a:rPr>
              <a:t>This solution only protects the motor bearings.  A significant problem in the field is with stray capacitive currents flowing in the system.  Shaft grounding just adds to this problem.</a:t>
            </a:r>
          </a:p>
          <a:p>
            <a:pPr marL="457200" indent="-457200">
              <a:buClr>
                <a:srgbClr val="0070C0"/>
              </a:buClr>
              <a:buFont typeface="+mj-lt"/>
              <a:buAutoNum type="arabicPeriod"/>
            </a:pPr>
            <a:r>
              <a:rPr lang="en-US" sz="1600" dirty="0">
                <a:solidFill>
                  <a:schemeClr val="bg1"/>
                </a:solidFill>
              </a:rPr>
              <a:t>100HP and above must have isolated/hybrid bearing on opposite end to force current through brush.  Added cost and maintenance time.</a:t>
            </a:r>
          </a:p>
          <a:p>
            <a:pPr marL="457200" indent="-457200">
              <a:buClr>
                <a:srgbClr val="0070C0"/>
              </a:buClr>
              <a:buFont typeface="+mj-lt"/>
              <a:buAutoNum type="arabicPeriod"/>
            </a:pPr>
            <a:r>
              <a:rPr lang="en-US" sz="1600" dirty="0">
                <a:solidFill>
                  <a:schemeClr val="bg1"/>
                </a:solidFill>
              </a:rPr>
              <a:t>Method of testing with brush probe is dangerous, and sometimes not accessible.</a:t>
            </a:r>
          </a:p>
          <a:p>
            <a:pPr marL="457200" indent="-457200">
              <a:buClr>
                <a:srgbClr val="0070C0"/>
              </a:buClr>
              <a:buFont typeface="+mj-lt"/>
              <a:buAutoNum type="arabicPeriod"/>
            </a:pPr>
            <a:r>
              <a:rPr lang="en-US" sz="1600" dirty="0">
                <a:solidFill>
                  <a:schemeClr val="bg1"/>
                </a:solidFill>
              </a:rPr>
              <a:t>Literally hundreds of choices of solutions.  i.e. epoxy, drill and tap, shaft size varies per </a:t>
            </a:r>
            <a:r>
              <a:rPr lang="en-US" sz="1600" dirty="0" err="1">
                <a:solidFill>
                  <a:schemeClr val="bg1"/>
                </a:solidFill>
              </a:rPr>
              <a:t>hp</a:t>
            </a:r>
            <a:r>
              <a:rPr lang="en-US" sz="1600" dirty="0">
                <a:solidFill>
                  <a:schemeClr val="bg1"/>
                </a:solidFill>
              </a:rPr>
              <a:t>/ kilowatts, wash down applications, chemical/harsh environment resistant, hazardous conditions safety, poor grounding of motor casing.</a:t>
            </a:r>
          </a:p>
        </p:txBody>
      </p:sp>
    </p:spTree>
    <p:extLst>
      <p:ext uri="{BB962C8B-B14F-4D97-AF65-F5344CB8AC3E}">
        <p14:creationId xmlns:p14="http://schemas.microsoft.com/office/powerpoint/2010/main" val="352752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Insulated Bearings</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683568" y="1268760"/>
            <a:ext cx="7848872" cy="3277820"/>
          </a:xfrm>
          <a:prstGeom prst="rect">
            <a:avLst/>
          </a:prstGeom>
        </p:spPr>
        <p:txBody>
          <a:bodyPr wrap="square">
            <a:spAutoFit/>
          </a:bodyPr>
          <a:lstStyle/>
          <a:p>
            <a:pPr algn="just"/>
            <a:r>
              <a:rPr lang="en-US" sz="2300" dirty="0">
                <a:solidFill>
                  <a:schemeClr val="bg1"/>
                </a:solidFill>
              </a:rPr>
              <a:t>This is a mechanical solution where the motor bearings are made of an insulated material or insulated coating. This system is effective at avoiding damage to the bearings and the resulting downtime of the motor system. The problems associated with this solution are:</a:t>
            </a:r>
          </a:p>
          <a:p>
            <a:pPr marL="342900" indent="-342900">
              <a:buClr>
                <a:srgbClr val="0070C0"/>
              </a:buClr>
              <a:buFont typeface="+mj-lt"/>
              <a:buAutoNum type="arabicPeriod"/>
            </a:pPr>
            <a:r>
              <a:rPr lang="en-US" sz="2300" dirty="0">
                <a:solidFill>
                  <a:schemeClr val="bg1"/>
                </a:solidFill>
              </a:rPr>
              <a:t>Very expensive</a:t>
            </a:r>
          </a:p>
          <a:p>
            <a:pPr marL="342900" indent="-342900">
              <a:buClr>
                <a:srgbClr val="0070C0"/>
              </a:buClr>
              <a:buFont typeface="+mj-lt"/>
              <a:buAutoNum type="arabicPeriod"/>
            </a:pPr>
            <a:r>
              <a:rPr lang="en-US" sz="2300" dirty="0">
                <a:solidFill>
                  <a:schemeClr val="bg1"/>
                </a:solidFill>
              </a:rPr>
              <a:t>Motor bearings do have to be replaced, increasing the expense over time</a:t>
            </a:r>
          </a:p>
          <a:p>
            <a:pPr marL="342900" indent="-342900">
              <a:buClr>
                <a:srgbClr val="0070C0"/>
              </a:buClr>
              <a:buFont typeface="+mj-lt"/>
              <a:buAutoNum type="arabicPeriod"/>
            </a:pPr>
            <a:r>
              <a:rPr lang="en-US" sz="2300" dirty="0">
                <a:solidFill>
                  <a:schemeClr val="bg1"/>
                </a:solidFill>
              </a:rPr>
              <a:t>This solution only protects the motor bearings</a:t>
            </a:r>
          </a:p>
        </p:txBody>
      </p:sp>
      <p:pic>
        <p:nvPicPr>
          <p:cNvPr id="6" name="Content Placeholder 11"/>
          <p:cNvPicPr>
            <a:picLocks noGrp="1" noChangeAspect="1"/>
          </p:cNvPicPr>
          <p:nvPr>
            <p:ph sz="quarter" idx="4294967295"/>
          </p:nvPr>
        </p:nvPicPr>
        <p:blipFill>
          <a:blip r:embed="rId2"/>
          <a:stretch>
            <a:fillRect/>
          </a:stretch>
        </p:blipFill>
        <p:spPr>
          <a:xfrm>
            <a:off x="6804248" y="4532246"/>
            <a:ext cx="2085975" cy="1752600"/>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867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30" y="0"/>
            <a:ext cx="7315200" cy="1143000"/>
          </a:xfrm>
        </p:spPr>
        <p:txBody>
          <a:bodyPr/>
          <a:lstStyle/>
          <a:p>
            <a:r>
              <a:rPr lang="fr-FR" dirty="0"/>
              <a:t>Inductive Absorption </a:t>
            </a:r>
            <a:r>
              <a:rPr lang="fr-FR" dirty="0" err="1"/>
              <a:t>Device</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2051720" y="1052736"/>
            <a:ext cx="4659481" cy="630942"/>
          </a:xfrm>
          <a:prstGeom prst="rect">
            <a:avLst/>
          </a:prstGeom>
        </p:spPr>
        <p:txBody>
          <a:bodyPr wrap="none">
            <a:spAutoFit/>
          </a:bodyPr>
          <a:lstStyle/>
          <a:p>
            <a:r>
              <a:rPr lang="fr-FR" sz="3500" dirty="0"/>
              <a:t>Common Mode Choke </a:t>
            </a:r>
            <a:endParaRPr lang="en-US" sz="3500" dirty="0"/>
          </a:p>
        </p:txBody>
      </p:sp>
      <p:sp>
        <p:nvSpPr>
          <p:cNvPr id="6" name="Rectangle 5"/>
          <p:cNvSpPr/>
          <p:nvPr/>
        </p:nvSpPr>
        <p:spPr>
          <a:xfrm>
            <a:off x="132229" y="1772816"/>
            <a:ext cx="6606480" cy="2862322"/>
          </a:xfrm>
          <a:prstGeom prst="rect">
            <a:avLst/>
          </a:prstGeom>
        </p:spPr>
        <p:txBody>
          <a:bodyPr wrap="square">
            <a:spAutoFit/>
          </a:bodyPr>
          <a:lstStyle/>
          <a:p>
            <a:pPr algn="just"/>
            <a:r>
              <a:rPr lang="en-US" dirty="0">
                <a:solidFill>
                  <a:schemeClr val="bg1"/>
                </a:solidFill>
              </a:rPr>
              <a:t>Inductive absorption is an electrical solution whereas inductive components are placed over the drive cables to absorb the transient voltage and common mode currents. The inductive components need to have high permeability, high saturation, and low power loss. They do not affect the symmetrical power currents but efficiently dampen the asymmetrical EMI noise currents. This creates a common mode choke.</a:t>
            </a:r>
          </a:p>
          <a:p>
            <a:pPr algn="just"/>
            <a:r>
              <a:rPr lang="en-US" dirty="0">
                <a:solidFill>
                  <a:schemeClr val="bg1"/>
                </a:solidFill>
              </a:rPr>
              <a:t>The initial installation cost is about the same, or less, as other solutions. The long term costs are negligible as there is no maintenance, or replacement ever needed with this solution.</a:t>
            </a:r>
          </a:p>
        </p:txBody>
      </p:sp>
      <p:pic>
        <p:nvPicPr>
          <p:cNvPr id="7" name="Content Placeholder 6"/>
          <p:cNvPicPr>
            <a:picLocks noGrp="1" noChangeAspect="1"/>
          </p:cNvPicPr>
          <p:nvPr>
            <p:ph sz="quarter" idx="4294967295"/>
          </p:nvPr>
        </p:nvPicPr>
        <p:blipFill>
          <a:blip r:embed="rId2"/>
          <a:stretch>
            <a:fillRect/>
          </a:stretch>
        </p:blipFill>
        <p:spPr>
          <a:xfrm>
            <a:off x="6516216" y="4437112"/>
            <a:ext cx="2448271" cy="1852066"/>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715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Inductive Absorber -</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1331640" y="1052735"/>
            <a:ext cx="6426824" cy="646331"/>
          </a:xfrm>
          <a:prstGeom prst="rect">
            <a:avLst/>
          </a:prstGeom>
        </p:spPr>
        <p:txBody>
          <a:bodyPr wrap="none">
            <a:spAutoFit/>
          </a:bodyPr>
          <a:lstStyle/>
          <a:p>
            <a:r>
              <a:rPr lang="en-US" sz="3600" dirty="0"/>
              <a:t>Common Mode Choke Solution</a:t>
            </a:r>
            <a:endParaRPr lang="en-US" sz="3500" dirty="0"/>
          </a:p>
        </p:txBody>
      </p:sp>
      <p:sp>
        <p:nvSpPr>
          <p:cNvPr id="3" name="Rectangle 2"/>
          <p:cNvSpPr/>
          <p:nvPr/>
        </p:nvSpPr>
        <p:spPr>
          <a:xfrm>
            <a:off x="179512" y="1699066"/>
            <a:ext cx="8712968" cy="369332"/>
          </a:xfrm>
          <a:prstGeom prst="rect">
            <a:avLst/>
          </a:prstGeom>
        </p:spPr>
        <p:txBody>
          <a:bodyPr wrap="square">
            <a:spAutoFit/>
          </a:bodyPr>
          <a:lstStyle/>
          <a:p>
            <a:r>
              <a:rPr lang="en-US" dirty="0">
                <a:solidFill>
                  <a:schemeClr val="bg1"/>
                </a:solidFill>
              </a:rPr>
              <a:t>The advantages of the Inductive Absorber/Common Mode Choke solution are:</a:t>
            </a:r>
          </a:p>
        </p:txBody>
      </p:sp>
      <p:sp>
        <p:nvSpPr>
          <p:cNvPr id="8" name="Rectangle 7"/>
          <p:cNvSpPr/>
          <p:nvPr/>
        </p:nvSpPr>
        <p:spPr>
          <a:xfrm>
            <a:off x="395536" y="2348880"/>
            <a:ext cx="4032448" cy="1938992"/>
          </a:xfrm>
          <a:prstGeom prst="rect">
            <a:avLst/>
          </a:prstGeom>
        </p:spPr>
        <p:txBody>
          <a:bodyPr wrap="square">
            <a:spAutoFit/>
          </a:bodyPr>
          <a:lstStyle/>
          <a:p>
            <a:pPr marL="342900" indent="-342900">
              <a:spcBef>
                <a:spcPts val="300"/>
              </a:spcBef>
              <a:spcAft>
                <a:spcPts val="300"/>
              </a:spcAft>
              <a:buClr>
                <a:srgbClr val="0070C0"/>
              </a:buClr>
              <a:buSzPct val="145000"/>
              <a:buFont typeface="+mj-lt"/>
              <a:buAutoNum type="arabicPeriod"/>
            </a:pPr>
            <a:r>
              <a:rPr lang="en-US" sz="1500" dirty="0" smtClean="0">
                <a:solidFill>
                  <a:schemeClr val="bg1"/>
                </a:solidFill>
              </a:rPr>
              <a:t>Installation cost same, or less, as other solutions</a:t>
            </a:r>
          </a:p>
          <a:p>
            <a:pPr marL="342900" indent="-342900">
              <a:spcBef>
                <a:spcPts val="300"/>
              </a:spcBef>
              <a:spcAft>
                <a:spcPts val="300"/>
              </a:spcAft>
              <a:buClr>
                <a:srgbClr val="0070C0"/>
              </a:buClr>
              <a:buSzPct val="145000"/>
              <a:buFont typeface="+mj-lt"/>
              <a:buAutoNum type="arabicPeriod"/>
            </a:pPr>
            <a:r>
              <a:rPr lang="en-US" sz="1500" dirty="0" smtClean="0">
                <a:solidFill>
                  <a:schemeClr val="bg1"/>
                </a:solidFill>
              </a:rPr>
              <a:t>Very easy to install around power cables </a:t>
            </a:r>
          </a:p>
          <a:p>
            <a:pPr marL="342900" indent="-342900">
              <a:spcBef>
                <a:spcPts val="300"/>
              </a:spcBef>
              <a:spcAft>
                <a:spcPts val="300"/>
              </a:spcAft>
              <a:buClr>
                <a:srgbClr val="0070C0"/>
              </a:buClr>
              <a:buSzPct val="145000"/>
              <a:buFont typeface="+mj-lt"/>
              <a:buAutoNum type="arabicPeriod"/>
            </a:pPr>
            <a:r>
              <a:rPr lang="en-US" sz="1500" dirty="0" smtClean="0">
                <a:solidFill>
                  <a:schemeClr val="bg1"/>
                </a:solidFill>
              </a:rPr>
              <a:t>Reduces line noise by a factor of 4:1 or better </a:t>
            </a:r>
          </a:p>
          <a:p>
            <a:pPr marL="342900" indent="-342900">
              <a:spcBef>
                <a:spcPts val="300"/>
              </a:spcBef>
              <a:spcAft>
                <a:spcPts val="300"/>
              </a:spcAft>
              <a:buClr>
                <a:srgbClr val="0070C0"/>
              </a:buClr>
              <a:buSzPct val="145000"/>
              <a:buFont typeface="+mj-lt"/>
              <a:buAutoNum type="arabicPeriod"/>
            </a:pPr>
            <a:r>
              <a:rPr lang="en-US" sz="1500" dirty="0" smtClean="0">
                <a:solidFill>
                  <a:schemeClr val="bg1"/>
                </a:solidFill>
              </a:rPr>
              <a:t>Can be retrofitted with little or no problem </a:t>
            </a:r>
          </a:p>
        </p:txBody>
      </p:sp>
      <p:sp>
        <p:nvSpPr>
          <p:cNvPr id="9" name="Rectangle 8"/>
          <p:cNvSpPr/>
          <p:nvPr/>
        </p:nvSpPr>
        <p:spPr>
          <a:xfrm>
            <a:off x="4644008" y="2276872"/>
            <a:ext cx="4067944" cy="2862322"/>
          </a:xfrm>
          <a:prstGeom prst="rect">
            <a:avLst/>
          </a:prstGeom>
        </p:spPr>
        <p:txBody>
          <a:bodyPr wrap="square">
            <a:spAutoFit/>
          </a:bodyPr>
          <a:lstStyle/>
          <a:p>
            <a:pPr marL="342900" indent="-342900">
              <a:spcBef>
                <a:spcPts val="300"/>
              </a:spcBef>
              <a:spcAft>
                <a:spcPts val="300"/>
              </a:spcAft>
              <a:buClr>
                <a:srgbClr val="0070C0"/>
              </a:buClr>
              <a:buSzPct val="145000"/>
              <a:buFont typeface="+mj-lt"/>
              <a:buAutoNum type="arabicPeriod" startAt="5"/>
            </a:pPr>
            <a:r>
              <a:rPr lang="en-US" sz="1500" dirty="0">
                <a:solidFill>
                  <a:schemeClr val="bg1"/>
                </a:solidFill>
              </a:rPr>
              <a:t>Reduces transient voltages, stray capacitive currents, and common mode currents before they reach the motor system</a:t>
            </a:r>
          </a:p>
          <a:p>
            <a:pPr marL="342900" indent="-342900">
              <a:spcBef>
                <a:spcPts val="300"/>
              </a:spcBef>
              <a:spcAft>
                <a:spcPts val="300"/>
              </a:spcAft>
              <a:buClr>
                <a:srgbClr val="0070C0"/>
              </a:buClr>
              <a:buSzPct val="145000"/>
              <a:buFont typeface="+mj-lt"/>
              <a:buAutoNum type="arabicPeriod" startAt="5"/>
            </a:pPr>
            <a:r>
              <a:rPr lang="en-US" sz="1500" dirty="0" smtClean="0">
                <a:solidFill>
                  <a:schemeClr val="bg1"/>
                </a:solidFill>
              </a:rPr>
              <a:t>Small </a:t>
            </a:r>
            <a:r>
              <a:rPr lang="en-US" sz="1500" dirty="0">
                <a:solidFill>
                  <a:schemeClr val="bg1"/>
                </a:solidFill>
              </a:rPr>
              <a:t>number of cores fit all motor applications</a:t>
            </a:r>
          </a:p>
          <a:p>
            <a:pPr marL="342900" indent="-342900">
              <a:spcBef>
                <a:spcPts val="300"/>
              </a:spcBef>
              <a:spcAft>
                <a:spcPts val="300"/>
              </a:spcAft>
              <a:buClr>
                <a:srgbClr val="0070C0"/>
              </a:buClr>
              <a:buSzPct val="145000"/>
              <a:buFont typeface="+mj-lt"/>
              <a:buAutoNum type="arabicPeriod" startAt="5"/>
            </a:pPr>
            <a:r>
              <a:rPr lang="en-US" sz="1500" dirty="0">
                <a:solidFill>
                  <a:schemeClr val="bg1"/>
                </a:solidFill>
              </a:rPr>
              <a:t>Electronic devices like sensors are protected as well as motor bearings</a:t>
            </a:r>
          </a:p>
          <a:p>
            <a:pPr marL="342900" indent="-342900">
              <a:spcBef>
                <a:spcPts val="300"/>
              </a:spcBef>
              <a:spcAft>
                <a:spcPts val="300"/>
              </a:spcAft>
              <a:buClr>
                <a:srgbClr val="0070C0"/>
              </a:buClr>
              <a:buSzPct val="145000"/>
              <a:buFont typeface="+mj-lt"/>
              <a:buAutoNum type="arabicPeriod" startAt="5"/>
            </a:pPr>
            <a:r>
              <a:rPr lang="en-US" sz="1500" dirty="0">
                <a:solidFill>
                  <a:schemeClr val="bg1"/>
                </a:solidFill>
              </a:rPr>
              <a:t>Lifelong solution – magnetic properties do not degrade over time nor affected by heat</a:t>
            </a:r>
          </a:p>
        </p:txBody>
      </p:sp>
      <p:pic>
        <p:nvPicPr>
          <p:cNvPr id="10" name="Picture 9"/>
          <p:cNvPicPr>
            <a:picLocks noChangeAspect="1"/>
          </p:cNvPicPr>
          <p:nvPr/>
        </p:nvPicPr>
        <p:blipFill>
          <a:blip r:embed="rId2"/>
          <a:stretch>
            <a:fillRect/>
          </a:stretch>
        </p:blipFill>
        <p:spPr>
          <a:xfrm>
            <a:off x="130811" y="4720783"/>
            <a:ext cx="1524775" cy="1697332"/>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104" y="5296120"/>
            <a:ext cx="4685760" cy="1183273"/>
          </a:xfrm>
          <a:prstGeom prst="rect">
            <a:avLst/>
          </a:prstGeom>
        </p:spPr>
      </p:pic>
      <p:pic>
        <p:nvPicPr>
          <p:cNvPr id="12" name="Picture 11"/>
          <p:cNvPicPr>
            <a:picLocks noChangeAspect="1"/>
          </p:cNvPicPr>
          <p:nvPr/>
        </p:nvPicPr>
        <p:blipFill>
          <a:blip r:embed="rId4"/>
          <a:stretch>
            <a:fillRect/>
          </a:stretch>
        </p:blipFill>
        <p:spPr>
          <a:xfrm>
            <a:off x="7416350" y="4869160"/>
            <a:ext cx="1496820" cy="15489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159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315200" cy="1143000"/>
          </a:xfrm>
        </p:spPr>
        <p:txBody>
          <a:bodyPr/>
          <a:lstStyle/>
          <a:p>
            <a:r>
              <a:rPr lang="en-US" sz="3300" dirty="0"/>
              <a:t>Correct Installation of </a:t>
            </a:r>
            <a:r>
              <a:rPr lang="en-US" sz="3300" dirty="0" err="1"/>
              <a:t>CoolBLUE</a:t>
            </a:r>
            <a:r>
              <a:rPr lang="en-US" sz="3300" dirty="0"/>
              <a:t> Cores</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6" name="Rectangle 5"/>
          <p:cNvSpPr/>
          <p:nvPr/>
        </p:nvSpPr>
        <p:spPr>
          <a:xfrm>
            <a:off x="467544" y="1412776"/>
            <a:ext cx="5544616" cy="2369880"/>
          </a:xfrm>
          <a:prstGeom prst="rect">
            <a:avLst/>
          </a:prstGeom>
        </p:spPr>
        <p:txBody>
          <a:bodyPr wrap="square">
            <a:spAutoFit/>
          </a:bodyPr>
          <a:lstStyle/>
          <a:p>
            <a:pPr>
              <a:spcBef>
                <a:spcPts val="1200"/>
              </a:spcBef>
            </a:pPr>
            <a:r>
              <a:rPr lang="en-US" sz="2300" dirty="0">
                <a:solidFill>
                  <a:schemeClr val="bg1"/>
                </a:solidFill>
              </a:rPr>
              <a:t>3 power phases must go through cores as shown below.  </a:t>
            </a:r>
            <a:br>
              <a:rPr lang="en-US" sz="2300" dirty="0">
                <a:solidFill>
                  <a:schemeClr val="bg1"/>
                </a:solidFill>
              </a:rPr>
            </a:br>
            <a:r>
              <a:rPr lang="en-US" sz="2300" dirty="0">
                <a:solidFill>
                  <a:schemeClr val="bg1"/>
                </a:solidFill>
              </a:rPr>
              <a:t>No grounding wire or shielding.</a:t>
            </a:r>
          </a:p>
          <a:p>
            <a:pPr>
              <a:spcBef>
                <a:spcPts val="1200"/>
              </a:spcBef>
            </a:pPr>
            <a:r>
              <a:rPr lang="en-US" sz="2300" dirty="0">
                <a:solidFill>
                  <a:schemeClr val="bg1"/>
                </a:solidFill>
              </a:rPr>
              <a:t>In the case of multiple conductors, all power conductors go through cores.  Again, not ground or shielding.</a:t>
            </a:r>
          </a:p>
        </p:txBody>
      </p:sp>
      <p:sp>
        <p:nvSpPr>
          <p:cNvPr id="10" name="Rectangle 9"/>
          <p:cNvSpPr/>
          <p:nvPr/>
        </p:nvSpPr>
        <p:spPr>
          <a:xfrm>
            <a:off x="6156176" y="1366280"/>
            <a:ext cx="2621902" cy="1938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159493" y="1388443"/>
            <a:ext cx="2615268" cy="369332"/>
          </a:xfrm>
          <a:prstGeom prst="rect">
            <a:avLst/>
          </a:prstGeom>
        </p:spPr>
        <p:txBody>
          <a:bodyPr wrap="none">
            <a:spAutoFit/>
          </a:bodyPr>
          <a:lstStyle/>
          <a:p>
            <a:r>
              <a:rPr lang="en-US" dirty="0" err="1">
                <a:solidFill>
                  <a:schemeClr val="bg1"/>
                </a:solidFill>
              </a:rPr>
              <a:t>Multiconductor</a:t>
            </a:r>
            <a:r>
              <a:rPr lang="en-US" dirty="0">
                <a:solidFill>
                  <a:schemeClr val="bg1"/>
                </a:solidFill>
              </a:rPr>
              <a:t> Example</a:t>
            </a:r>
          </a:p>
        </p:txBody>
      </p:sp>
      <p:pic>
        <p:nvPicPr>
          <p:cNvPr id="12" name="Picture 11"/>
          <p:cNvPicPr>
            <a:picLocks noChangeAspect="1"/>
          </p:cNvPicPr>
          <p:nvPr/>
        </p:nvPicPr>
        <p:blipFill>
          <a:blip r:embed="rId2"/>
          <a:stretch>
            <a:fillRect/>
          </a:stretch>
        </p:blipFill>
        <p:spPr>
          <a:xfrm>
            <a:off x="6611597" y="1804709"/>
            <a:ext cx="1711059" cy="1296651"/>
          </a:xfrm>
          <a:prstGeom prst="rect">
            <a:avLst/>
          </a:prstGeom>
          <a:ln>
            <a:solidFill>
              <a:schemeClr val="bg2"/>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9493" y="3717598"/>
            <a:ext cx="2341595" cy="219524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3933056"/>
            <a:ext cx="2333464" cy="1979786"/>
          </a:xfrm>
          <a:prstGeom prst="rect">
            <a:avLst/>
          </a:prstGeom>
        </p:spPr>
      </p:pic>
    </p:spTree>
    <p:extLst>
      <p:ext uri="{BB962C8B-B14F-4D97-AF65-F5344CB8AC3E}">
        <p14:creationId xmlns:p14="http://schemas.microsoft.com/office/powerpoint/2010/main" val="307291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315200" cy="1340768"/>
          </a:xfrm>
        </p:spPr>
        <p:txBody>
          <a:bodyPr/>
          <a:lstStyle/>
          <a:p>
            <a:r>
              <a:rPr lang="en-US" dirty="0" err="1"/>
              <a:t>NaLA</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292628" y="2060848"/>
            <a:ext cx="8568952" cy="3323987"/>
          </a:xfrm>
          <a:prstGeom prst="rect">
            <a:avLst/>
          </a:prstGeom>
        </p:spPr>
        <p:txBody>
          <a:bodyPr wrap="square">
            <a:spAutoFit/>
          </a:bodyPr>
          <a:lstStyle/>
          <a:p>
            <a:r>
              <a:rPr lang="en-US" sz="2500" b="1" dirty="0">
                <a:solidFill>
                  <a:srgbClr val="0070C0"/>
                </a:solidFill>
              </a:rPr>
              <a:t>Servo–Motors and High Reliability DC to 100 </a:t>
            </a:r>
            <a:r>
              <a:rPr lang="en-US" sz="2500" b="1" dirty="0" smtClean="0">
                <a:solidFill>
                  <a:srgbClr val="0070C0"/>
                </a:solidFill>
              </a:rPr>
              <a:t>MHz</a:t>
            </a:r>
          </a:p>
          <a:p>
            <a:endParaRPr lang="en-US" sz="1000" b="1" dirty="0">
              <a:solidFill>
                <a:srgbClr val="0070C0"/>
              </a:solidFill>
            </a:endParaRPr>
          </a:p>
          <a:p>
            <a:r>
              <a:rPr lang="en-US" sz="2000" b="1" dirty="0" err="1">
                <a:solidFill>
                  <a:srgbClr val="0070C0"/>
                </a:solidFill>
              </a:rPr>
              <a:t>NaLA</a:t>
            </a:r>
            <a:r>
              <a:rPr lang="en-US" sz="2000" b="1" dirty="0">
                <a:solidFill>
                  <a:srgbClr val="0070C0"/>
                </a:solidFill>
              </a:rPr>
              <a:t> Inductive Absorbers increase the reliability of the system by further reducing noise and peak values</a:t>
            </a:r>
            <a:r>
              <a:rPr lang="en-US" sz="2000" b="1" dirty="0" smtClean="0">
                <a:solidFill>
                  <a:srgbClr val="0070C0"/>
                </a:solidFill>
              </a:rPr>
              <a:t>.</a:t>
            </a:r>
          </a:p>
          <a:p>
            <a:endParaRPr lang="en-US" sz="1000" b="1" dirty="0">
              <a:solidFill>
                <a:schemeClr val="bg1"/>
              </a:solidFill>
            </a:endParaRPr>
          </a:p>
          <a:p>
            <a:pPr algn="just"/>
            <a:r>
              <a:rPr lang="en-US" dirty="0">
                <a:solidFill>
                  <a:schemeClr val="bg1"/>
                </a:solidFill>
              </a:rPr>
              <a:t>In applications up to 10HP, or where high reliability is needed, the use of </a:t>
            </a:r>
            <a:r>
              <a:rPr lang="en-US" dirty="0" err="1">
                <a:solidFill>
                  <a:schemeClr val="bg1"/>
                </a:solidFill>
              </a:rPr>
              <a:t>NaLA</a:t>
            </a:r>
            <a:r>
              <a:rPr lang="en-US" dirty="0">
                <a:solidFill>
                  <a:schemeClr val="bg1"/>
                </a:solidFill>
              </a:rPr>
              <a:t> differential mode line </a:t>
            </a:r>
            <a:r>
              <a:rPr lang="en-US" dirty="0" err="1">
                <a:solidFill>
                  <a:schemeClr val="bg1"/>
                </a:solidFill>
              </a:rPr>
              <a:t>absorbtion</a:t>
            </a:r>
            <a:r>
              <a:rPr lang="en-US" dirty="0">
                <a:solidFill>
                  <a:schemeClr val="bg1"/>
                </a:solidFill>
              </a:rPr>
              <a:t> is necessary.  The use of </a:t>
            </a:r>
            <a:r>
              <a:rPr lang="en-US" dirty="0" err="1">
                <a:solidFill>
                  <a:schemeClr val="bg1"/>
                </a:solidFill>
              </a:rPr>
              <a:t>NaLA</a:t>
            </a:r>
            <a:r>
              <a:rPr lang="en-US" dirty="0">
                <a:solidFill>
                  <a:schemeClr val="bg1"/>
                </a:solidFill>
              </a:rPr>
              <a:t> increases the reliability of these systems by further reducing the noise and peak values of current. These cores must be placed around each individual wire.  Not around all phases like </a:t>
            </a:r>
            <a:r>
              <a:rPr lang="en-US" dirty="0" err="1">
                <a:solidFill>
                  <a:schemeClr val="bg1"/>
                </a:solidFill>
              </a:rPr>
              <a:t>CoolBLUE</a:t>
            </a:r>
            <a:r>
              <a:rPr lang="en-US" dirty="0">
                <a:solidFill>
                  <a:schemeClr val="bg1"/>
                </a:solidFill>
              </a:rPr>
              <a:t>. </a:t>
            </a:r>
            <a:r>
              <a:rPr lang="en-US" dirty="0" err="1">
                <a:solidFill>
                  <a:schemeClr val="bg1"/>
                </a:solidFill>
              </a:rPr>
              <a:t>NaLA</a:t>
            </a:r>
            <a:r>
              <a:rPr lang="en-US" dirty="0">
                <a:solidFill>
                  <a:schemeClr val="bg1"/>
                </a:solidFill>
              </a:rPr>
              <a:t> is to be used in conjunction with </a:t>
            </a:r>
            <a:r>
              <a:rPr lang="en-US" dirty="0" err="1">
                <a:solidFill>
                  <a:schemeClr val="bg1"/>
                </a:solidFill>
              </a:rPr>
              <a:t>CoolBLUE</a:t>
            </a:r>
            <a:r>
              <a:rPr lang="en-US" dirty="0">
                <a:solidFill>
                  <a:schemeClr val="bg1"/>
                </a:solidFill>
              </a:rPr>
              <a:t> common mode choke cores.</a:t>
            </a:r>
          </a:p>
          <a:p>
            <a:endParaRPr lang="en-US" dirty="0">
              <a:solidFill>
                <a:schemeClr val="bg1"/>
              </a:solidFill>
            </a:endParaRPr>
          </a:p>
        </p:txBody>
      </p:sp>
      <p:sp>
        <p:nvSpPr>
          <p:cNvPr id="6" name="Rectangle 5"/>
          <p:cNvSpPr/>
          <p:nvPr/>
        </p:nvSpPr>
        <p:spPr>
          <a:xfrm>
            <a:off x="539552" y="1124744"/>
            <a:ext cx="5099473" cy="630942"/>
          </a:xfrm>
          <a:prstGeom prst="rect">
            <a:avLst/>
          </a:prstGeom>
        </p:spPr>
        <p:txBody>
          <a:bodyPr wrap="none">
            <a:spAutoFit/>
          </a:bodyPr>
          <a:lstStyle/>
          <a:p>
            <a:r>
              <a:rPr lang="en-US" sz="3500" dirty="0" err="1">
                <a:solidFill>
                  <a:schemeClr val="bg1"/>
                </a:solidFill>
              </a:rPr>
              <a:t>Nanoperm</a:t>
            </a:r>
            <a:r>
              <a:rPr lang="en-US" sz="3500" dirty="0">
                <a:solidFill>
                  <a:schemeClr val="bg1"/>
                </a:solidFill>
              </a:rPr>
              <a:t> Line Absorber</a:t>
            </a:r>
          </a:p>
        </p:txBody>
      </p:sp>
    </p:spTree>
    <p:extLst>
      <p:ext uri="{BB962C8B-B14F-4D97-AF65-F5344CB8AC3E}">
        <p14:creationId xmlns:p14="http://schemas.microsoft.com/office/powerpoint/2010/main" val="232045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745288" cy="1143000"/>
          </a:xfrm>
        </p:spPr>
        <p:txBody>
          <a:bodyPr/>
          <a:lstStyle/>
          <a:p>
            <a:r>
              <a:rPr lang="en-US" sz="2800" dirty="0"/>
              <a:t>How Many Cores are Needed per Application</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75172670"/>
              </p:ext>
            </p:extLst>
          </p:nvPr>
        </p:nvGraphicFramePr>
        <p:xfrm>
          <a:off x="2882115" y="3573016"/>
          <a:ext cx="5888304" cy="2708170"/>
        </p:xfrm>
        <a:graphic>
          <a:graphicData uri="http://schemas.openxmlformats.org/drawingml/2006/table">
            <a:tbl>
              <a:tblPr firstRow="1" firstCol="1" bandRow="1">
                <a:tableStyleId>{5C22544A-7EE6-4342-B048-85BDC9FD1C3A}</a:tableStyleId>
              </a:tblPr>
              <a:tblGrid>
                <a:gridCol w="1333374"/>
                <a:gridCol w="758937"/>
                <a:gridCol w="758937"/>
                <a:gridCol w="759591"/>
                <a:gridCol w="758937"/>
                <a:gridCol w="758937"/>
                <a:gridCol w="759591"/>
              </a:tblGrid>
              <a:tr h="535604">
                <a:tc>
                  <a:txBody>
                    <a:bodyPr/>
                    <a:lstStyle/>
                    <a:p>
                      <a:pPr marL="0" marR="0">
                        <a:spcBef>
                          <a:spcPts val="0"/>
                        </a:spcBef>
                        <a:spcAft>
                          <a:spcPts val="0"/>
                        </a:spcAft>
                      </a:pPr>
                      <a:r>
                        <a:rPr lang="en-US" sz="1200" dirty="0" err="1">
                          <a:effectLst/>
                        </a:rPr>
                        <a:t>CoolBLUE</a:t>
                      </a:r>
                      <a:r>
                        <a:rPr lang="en-US" sz="1200" dirty="0">
                          <a:effectLst/>
                        </a:rPr>
                        <a:t>® Round</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100" dirty="0">
                          <a:effectLst/>
                        </a:rPr>
                        <a:t>M-367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100" dirty="0">
                          <a:effectLst/>
                        </a:rPr>
                        <a:t>M-367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100" dirty="0">
                          <a:effectLst/>
                        </a:rPr>
                        <a:t>M-113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100" dirty="0">
                          <a:effectLst/>
                        </a:rPr>
                        <a:t>M-116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100" dirty="0">
                          <a:effectLst/>
                        </a:rPr>
                        <a:t>M-117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000" dirty="0">
                          <a:effectLst/>
                        </a:rPr>
                        <a:t>Round Ver.</a:t>
                      </a:r>
                      <a:br>
                        <a:rPr lang="en-US" sz="1000" dirty="0">
                          <a:effectLst/>
                        </a:rPr>
                      </a:br>
                      <a:r>
                        <a:rPr lang="en-US" sz="1000" dirty="0">
                          <a:effectLst/>
                        </a:rPr>
                        <a:t>N/A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r>
              <a:tr h="415649">
                <a:tc>
                  <a:txBody>
                    <a:bodyPr/>
                    <a:lstStyle/>
                    <a:p>
                      <a:pPr marL="0" marR="0">
                        <a:spcBef>
                          <a:spcPts val="0"/>
                        </a:spcBef>
                        <a:spcAft>
                          <a:spcPts val="0"/>
                        </a:spcAft>
                      </a:pPr>
                      <a:r>
                        <a:rPr lang="en-US" sz="1200" dirty="0" err="1">
                          <a:effectLst/>
                        </a:rPr>
                        <a:t>CoolBLUE</a:t>
                      </a:r>
                      <a:r>
                        <a:rPr lang="en-US" sz="1200" dirty="0">
                          <a:effectLst/>
                        </a:rPr>
                        <a:t>® Oval</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100" dirty="0">
                          <a:effectLst/>
                        </a:rPr>
                        <a:t>M-049</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M-049</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M-283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M-302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M-111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M-248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565758">
                <a:tc>
                  <a:txBody>
                    <a:bodyPr/>
                    <a:lstStyle/>
                    <a:p>
                      <a:pPr marL="0" marR="0">
                        <a:spcBef>
                          <a:spcPts val="0"/>
                        </a:spcBef>
                        <a:spcAft>
                          <a:spcPts val="0"/>
                        </a:spcAft>
                      </a:pPr>
                      <a:r>
                        <a:rPr lang="en-US" sz="1100" dirty="0">
                          <a:effectLst/>
                        </a:rPr>
                        <a:t>Power Range (hp)</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dirty="0">
                          <a:effectLst/>
                        </a:rPr>
                        <a:t>*1/4-10 </a:t>
                      </a:r>
                      <a:endParaRPr lang="en-US" sz="1800" dirty="0">
                        <a:effectLst/>
                      </a:endParaRPr>
                    </a:p>
                    <a:p>
                      <a:pPr marL="0" marR="0" algn="ctr">
                        <a:spcBef>
                          <a:spcPts val="0"/>
                        </a:spcBef>
                        <a:spcAft>
                          <a:spcPts val="0"/>
                        </a:spcAft>
                      </a:pPr>
                      <a:r>
                        <a:rPr lang="en-US" sz="1100" dirty="0">
                          <a:effectLst/>
                        </a:rPr>
                        <a:t>(Use with </a:t>
                      </a:r>
                      <a:r>
                        <a:rPr lang="en-US" sz="1100" dirty="0" err="1">
                          <a:effectLst/>
                        </a:rPr>
                        <a:t>NaLA</a:t>
                      </a:r>
                      <a:r>
                        <a:rPr lang="en-US" sz="11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11-50</a:t>
                      </a:r>
                      <a:br>
                        <a:rPr lang="en-US" sz="1200" dirty="0">
                          <a:effectLst/>
                        </a:rPr>
                      </a:br>
                      <a:r>
                        <a:rPr lang="en-US" sz="1100" dirty="0">
                          <a:effectLst/>
                        </a:rPr>
                        <a:t>(Use with </a:t>
                      </a:r>
                      <a:r>
                        <a:rPr lang="en-US" sz="1100" dirty="0" err="1">
                          <a:effectLst/>
                        </a:rPr>
                        <a:t>NaLA</a:t>
                      </a:r>
                      <a:r>
                        <a:rPr lang="en-US" sz="11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51-100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101-428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429-1632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1632+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8487">
                <a:tc>
                  <a:txBody>
                    <a:bodyPr/>
                    <a:lstStyle/>
                    <a:p>
                      <a:pPr marL="0" marR="0">
                        <a:spcBef>
                          <a:spcPts val="0"/>
                        </a:spcBef>
                        <a:spcAft>
                          <a:spcPts val="0"/>
                        </a:spcAft>
                      </a:pPr>
                      <a:r>
                        <a:rPr lang="en-US" sz="1100" dirty="0">
                          <a:effectLst/>
                        </a:rPr>
                        <a:t>Cable Length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dirty="0">
                          <a:effectLst/>
                        </a:rPr>
                        <a:t># Cores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Cores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Cores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Cores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Cores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Cores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23168">
                <a:tc>
                  <a:txBody>
                    <a:bodyPr/>
                    <a:lstStyle/>
                    <a:p>
                      <a:pPr marL="0" marR="0">
                        <a:spcBef>
                          <a:spcPts val="0"/>
                        </a:spcBef>
                        <a:spcAft>
                          <a:spcPts val="0"/>
                        </a:spcAft>
                      </a:pPr>
                      <a:r>
                        <a:rPr lang="en-US" sz="1100" dirty="0">
                          <a:effectLst/>
                        </a:rPr>
                        <a:t>150ft/50m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23168">
                <a:tc>
                  <a:txBody>
                    <a:bodyPr/>
                    <a:lstStyle/>
                    <a:p>
                      <a:pPr marL="0" marR="0">
                        <a:spcBef>
                          <a:spcPts val="0"/>
                        </a:spcBef>
                        <a:spcAft>
                          <a:spcPts val="0"/>
                        </a:spcAft>
                      </a:pPr>
                      <a:r>
                        <a:rPr lang="en-US" sz="1100" dirty="0">
                          <a:effectLst/>
                        </a:rPr>
                        <a:t>300ft/100m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23168">
                <a:tc>
                  <a:txBody>
                    <a:bodyPr/>
                    <a:lstStyle/>
                    <a:p>
                      <a:pPr marL="0" marR="0">
                        <a:spcBef>
                          <a:spcPts val="0"/>
                        </a:spcBef>
                        <a:spcAft>
                          <a:spcPts val="0"/>
                        </a:spcAft>
                      </a:pPr>
                      <a:r>
                        <a:rPr lang="en-US" sz="1100" dirty="0">
                          <a:effectLst/>
                        </a:rPr>
                        <a:t>450ft/150m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23168">
                <a:tc>
                  <a:txBody>
                    <a:bodyPr/>
                    <a:lstStyle/>
                    <a:p>
                      <a:pPr marL="0" marR="0">
                        <a:spcBef>
                          <a:spcPts val="0"/>
                        </a:spcBef>
                        <a:spcAft>
                          <a:spcPts val="0"/>
                        </a:spcAft>
                      </a:pPr>
                      <a:r>
                        <a:rPr lang="en-US" sz="1100" dirty="0">
                          <a:effectLst/>
                        </a:rPr>
                        <a:t>900ft/300m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7" name="Rectangle 6"/>
          <p:cNvSpPr/>
          <p:nvPr/>
        </p:nvSpPr>
        <p:spPr>
          <a:xfrm>
            <a:off x="2872512" y="3284984"/>
            <a:ext cx="6120680" cy="276999"/>
          </a:xfrm>
          <a:prstGeom prst="rect">
            <a:avLst/>
          </a:prstGeom>
        </p:spPr>
        <p:txBody>
          <a:bodyPr wrap="square">
            <a:spAutoFit/>
          </a:bodyPr>
          <a:lstStyle/>
          <a:p>
            <a:r>
              <a:rPr lang="en-US" sz="1200" b="1" dirty="0">
                <a:solidFill>
                  <a:srgbClr val="0070C0"/>
                </a:solidFill>
              </a:rPr>
              <a:t>VFD Application Guide </a:t>
            </a:r>
            <a:r>
              <a:rPr lang="en-US" sz="1200" b="1" dirty="0" err="1">
                <a:solidFill>
                  <a:srgbClr val="0070C0"/>
                </a:solidFill>
              </a:rPr>
              <a:t>CoolBLUE</a:t>
            </a:r>
            <a:r>
              <a:rPr lang="en-US" sz="1200" b="1" dirty="0">
                <a:solidFill>
                  <a:srgbClr val="0070C0"/>
                </a:solidFill>
              </a:rPr>
              <a:t>® Cores per power range and cable length</a:t>
            </a:r>
          </a:p>
        </p:txBody>
      </p:sp>
      <p:sp>
        <p:nvSpPr>
          <p:cNvPr id="8" name="Rectangle 7"/>
          <p:cNvSpPr/>
          <p:nvPr/>
        </p:nvSpPr>
        <p:spPr>
          <a:xfrm>
            <a:off x="467544" y="1272116"/>
            <a:ext cx="8238671" cy="2031325"/>
          </a:xfrm>
          <a:prstGeom prst="rect">
            <a:avLst/>
          </a:prstGeom>
        </p:spPr>
        <p:txBody>
          <a:bodyPr wrap="square">
            <a:spAutoFit/>
          </a:bodyPr>
          <a:lstStyle/>
          <a:p>
            <a:pPr marL="457200" indent="-457200">
              <a:buClr>
                <a:srgbClr val="0070C0"/>
              </a:buClr>
              <a:buFont typeface="+mj-lt"/>
              <a:buAutoNum type="arabicPeriod"/>
            </a:pPr>
            <a:r>
              <a:rPr lang="en-US" dirty="0">
                <a:solidFill>
                  <a:schemeClr val="bg1"/>
                </a:solidFill>
              </a:rPr>
              <a:t>Determine the motor size by either horsepower, or kilowatts</a:t>
            </a:r>
          </a:p>
          <a:p>
            <a:pPr marL="457200" indent="-457200">
              <a:buClr>
                <a:srgbClr val="0070C0"/>
              </a:buClr>
              <a:buFont typeface="+mj-lt"/>
              <a:buAutoNum type="arabicPeriod"/>
            </a:pPr>
            <a:r>
              <a:rPr lang="en-US" dirty="0">
                <a:solidFill>
                  <a:schemeClr val="bg1"/>
                </a:solidFill>
              </a:rPr>
              <a:t>Determine the cable length</a:t>
            </a:r>
          </a:p>
          <a:p>
            <a:pPr marL="457200" indent="-457200">
              <a:buClr>
                <a:srgbClr val="0070C0"/>
              </a:buClr>
              <a:buFont typeface="+mj-lt"/>
              <a:buAutoNum type="arabicPeriod"/>
            </a:pPr>
            <a:r>
              <a:rPr lang="en-US" dirty="0">
                <a:solidFill>
                  <a:schemeClr val="bg1"/>
                </a:solidFill>
              </a:rPr>
              <a:t>Reference “VFD Application Guide </a:t>
            </a:r>
            <a:r>
              <a:rPr lang="en-US" dirty="0" err="1">
                <a:solidFill>
                  <a:schemeClr val="bg1"/>
                </a:solidFill>
              </a:rPr>
              <a:t>CoolBLUE</a:t>
            </a:r>
            <a:r>
              <a:rPr lang="en-US" dirty="0">
                <a:solidFill>
                  <a:schemeClr val="bg1"/>
                </a:solidFill>
              </a:rPr>
              <a:t> cores per power range and cable length”</a:t>
            </a:r>
          </a:p>
          <a:p>
            <a:pPr marL="457200" indent="-457200">
              <a:buClr>
                <a:srgbClr val="0070C0"/>
              </a:buClr>
              <a:buFont typeface="+mj-lt"/>
              <a:buAutoNum type="arabicPeriod"/>
            </a:pPr>
            <a:r>
              <a:rPr lang="en-US" dirty="0">
                <a:solidFill>
                  <a:schemeClr val="bg1"/>
                </a:solidFill>
              </a:rPr>
              <a:t>Choose either round or oval.  The round and oval in each column are exactly the same electrically.  Oval shaped is sometimes easier to feed the cables through</a:t>
            </a:r>
          </a:p>
        </p:txBody>
      </p:sp>
    </p:spTree>
    <p:extLst>
      <p:ext uri="{BB962C8B-B14F-4D97-AF65-F5344CB8AC3E}">
        <p14:creationId xmlns:p14="http://schemas.microsoft.com/office/powerpoint/2010/main" val="201806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315200" cy="1143000"/>
          </a:xfrm>
        </p:spPr>
        <p:txBody>
          <a:bodyPr/>
          <a:lstStyle/>
          <a:p>
            <a:r>
              <a:rPr lang="en-US" sz="2800" dirty="0"/>
              <a:t>Important Notes about </a:t>
            </a:r>
            <a:r>
              <a:rPr lang="en-US" sz="2800" dirty="0" err="1"/>
              <a:t>CoolBLUE</a:t>
            </a:r>
            <a:r>
              <a:rPr lang="en-US" sz="2800" dirty="0"/>
              <a:t> Installation</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611560" y="1124744"/>
            <a:ext cx="7776864" cy="4632037"/>
          </a:xfrm>
          <a:prstGeom prst="rect">
            <a:avLst/>
          </a:prstGeom>
        </p:spPr>
        <p:txBody>
          <a:bodyPr wrap="square">
            <a:spAutoFit/>
          </a:bodyPr>
          <a:lstStyle/>
          <a:p>
            <a:pPr marL="685800" indent="-685800">
              <a:spcBef>
                <a:spcPts val="600"/>
              </a:spcBef>
              <a:buNone/>
            </a:pPr>
            <a:r>
              <a:rPr lang="en-US" b="1" i="1" dirty="0">
                <a:solidFill>
                  <a:schemeClr val="bg1"/>
                </a:solidFill>
              </a:rPr>
              <a:t>Note 1 </a:t>
            </a:r>
            <a:r>
              <a:rPr lang="en-US" i="1" dirty="0">
                <a:solidFill>
                  <a:schemeClr val="bg1"/>
                </a:solidFill>
              </a:rPr>
              <a:t>– </a:t>
            </a:r>
            <a:r>
              <a:rPr lang="en-US" i="1" dirty="0" err="1">
                <a:solidFill>
                  <a:schemeClr val="bg1"/>
                </a:solidFill>
              </a:rPr>
              <a:t>CoolBLUE</a:t>
            </a:r>
            <a:r>
              <a:rPr lang="en-US" i="1" dirty="0">
                <a:solidFill>
                  <a:schemeClr val="bg1"/>
                </a:solidFill>
              </a:rPr>
              <a:t> normal operation is below 158°F/70°C.  It is important to use the correct number of cores to avoid saturation.</a:t>
            </a:r>
          </a:p>
          <a:p>
            <a:pPr marL="685800" indent="-685800">
              <a:spcBef>
                <a:spcPts val="600"/>
              </a:spcBef>
              <a:buNone/>
            </a:pPr>
            <a:r>
              <a:rPr lang="en-US" b="1" i="1" dirty="0">
                <a:solidFill>
                  <a:srgbClr val="FF0000"/>
                </a:solidFill>
              </a:rPr>
              <a:t>Note 2 </a:t>
            </a:r>
            <a:r>
              <a:rPr lang="en-US" i="1" dirty="0">
                <a:solidFill>
                  <a:schemeClr val="bg1"/>
                </a:solidFill>
              </a:rPr>
              <a:t>– On motors up to </a:t>
            </a:r>
            <a:r>
              <a:rPr lang="en-US" b="1" i="1" dirty="0">
                <a:solidFill>
                  <a:srgbClr val="FF0000"/>
                </a:solidFill>
              </a:rPr>
              <a:t>10HP</a:t>
            </a:r>
            <a:r>
              <a:rPr lang="en-US" i="1" dirty="0">
                <a:solidFill>
                  <a:schemeClr val="bg1"/>
                </a:solidFill>
              </a:rPr>
              <a:t>, two turns are needed through the cores (pass cable through cores twice). </a:t>
            </a:r>
          </a:p>
          <a:p>
            <a:pPr marL="685800" indent="-685800">
              <a:spcBef>
                <a:spcPts val="600"/>
              </a:spcBef>
              <a:buNone/>
            </a:pPr>
            <a:r>
              <a:rPr lang="en-US" b="1" i="1" dirty="0">
                <a:solidFill>
                  <a:schemeClr val="bg1"/>
                </a:solidFill>
              </a:rPr>
              <a:t>Note 3 </a:t>
            </a:r>
            <a:r>
              <a:rPr lang="en-US" i="1" dirty="0">
                <a:solidFill>
                  <a:schemeClr val="bg1"/>
                </a:solidFill>
              </a:rPr>
              <a:t>– Data in the application guide is for information and guideline purposes.  Please contact MH&amp;W Engineering for detailed information.</a:t>
            </a:r>
          </a:p>
          <a:p>
            <a:pPr marL="685800" indent="-685800">
              <a:spcBef>
                <a:spcPts val="600"/>
              </a:spcBef>
              <a:buNone/>
            </a:pPr>
            <a:r>
              <a:rPr lang="en-US" b="1" i="1" dirty="0">
                <a:solidFill>
                  <a:schemeClr val="bg1"/>
                </a:solidFill>
              </a:rPr>
              <a:t>Note 4 </a:t>
            </a:r>
            <a:r>
              <a:rPr lang="en-US" i="1" dirty="0">
                <a:solidFill>
                  <a:schemeClr val="bg1"/>
                </a:solidFill>
              </a:rPr>
              <a:t>– Round and oval shaped cores are for ease of installation and mechanical functionality. Round and oval cores have same basic electrical absorption.</a:t>
            </a:r>
          </a:p>
          <a:p>
            <a:pPr marL="685800" indent="-685800">
              <a:spcBef>
                <a:spcPts val="600"/>
              </a:spcBef>
              <a:buNone/>
            </a:pPr>
            <a:r>
              <a:rPr lang="en-US" b="1" i="1" dirty="0">
                <a:solidFill>
                  <a:schemeClr val="bg1"/>
                </a:solidFill>
              </a:rPr>
              <a:t>Note 5 </a:t>
            </a:r>
            <a:r>
              <a:rPr lang="en-US" i="1" dirty="0">
                <a:solidFill>
                  <a:schemeClr val="bg1"/>
                </a:solidFill>
              </a:rPr>
              <a:t>– Cores must be installed on the load side of the drive only.  If possible, installing cores in a drive cabinet is preferred.</a:t>
            </a:r>
          </a:p>
          <a:p>
            <a:pPr marL="685800" indent="-685800">
              <a:spcBef>
                <a:spcPts val="600"/>
              </a:spcBef>
              <a:buNone/>
            </a:pPr>
            <a:r>
              <a:rPr lang="en-US" b="1" i="1" dirty="0">
                <a:solidFill>
                  <a:schemeClr val="bg1"/>
                </a:solidFill>
              </a:rPr>
              <a:t>Note 6 </a:t>
            </a:r>
            <a:r>
              <a:rPr lang="en-US" i="1" dirty="0">
                <a:solidFill>
                  <a:schemeClr val="bg1"/>
                </a:solidFill>
              </a:rPr>
              <a:t>– Do not place conductive wires through the cores for holding cores in place.  MH&amp;W offers brackets, and cable ties to hold cores in place. </a:t>
            </a:r>
          </a:p>
        </p:txBody>
      </p:sp>
    </p:spTree>
    <p:extLst>
      <p:ext uri="{BB962C8B-B14F-4D97-AF65-F5344CB8AC3E}">
        <p14:creationId xmlns:p14="http://schemas.microsoft.com/office/powerpoint/2010/main" val="2982867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err="1" smtClean="0"/>
              <a:t>NaLA</a:t>
            </a:r>
            <a:r>
              <a:rPr lang="en-US" sz="4400" b="1"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539552" y="1052736"/>
            <a:ext cx="4572000" cy="369332"/>
          </a:xfrm>
          <a:prstGeom prst="rect">
            <a:avLst/>
          </a:prstGeom>
        </p:spPr>
        <p:txBody>
          <a:bodyPr>
            <a:spAutoFit/>
          </a:bodyPr>
          <a:lstStyle/>
          <a:p>
            <a:r>
              <a:rPr lang="en-US" i="1" dirty="0" smtClean="0">
                <a:solidFill>
                  <a:schemeClr val="bg1"/>
                </a:solidFill>
              </a:rPr>
              <a:t>VFD Differential Mode Noise Line Absorbers</a:t>
            </a:r>
            <a:endParaRPr lang="en-US" dirty="0">
              <a:solidFill>
                <a:schemeClr val="bg1"/>
              </a:solidFill>
            </a:endParaRPr>
          </a:p>
        </p:txBody>
      </p:sp>
      <p:sp>
        <p:nvSpPr>
          <p:cNvPr id="6" name="Rectangle 5"/>
          <p:cNvSpPr/>
          <p:nvPr/>
        </p:nvSpPr>
        <p:spPr>
          <a:xfrm>
            <a:off x="539552" y="1422068"/>
            <a:ext cx="5328592" cy="400110"/>
          </a:xfrm>
          <a:prstGeom prst="rect">
            <a:avLst/>
          </a:prstGeom>
        </p:spPr>
        <p:txBody>
          <a:bodyPr wrap="square">
            <a:spAutoFit/>
          </a:bodyPr>
          <a:lstStyle/>
          <a:p>
            <a:r>
              <a:rPr lang="en-US" sz="2000" dirty="0" smtClean="0">
                <a:solidFill>
                  <a:schemeClr val="bg1"/>
                </a:solidFill>
              </a:rPr>
              <a:t>How Many Cores are Needed per Application</a:t>
            </a:r>
            <a:endParaRPr lang="en-US" sz="2000" dirty="0">
              <a:solidFill>
                <a:schemeClr val="bg1"/>
              </a:solidFill>
            </a:endParaRPr>
          </a:p>
        </p:txBody>
      </p:sp>
      <p:sp>
        <p:nvSpPr>
          <p:cNvPr id="7" name="Rectangle 6"/>
          <p:cNvSpPr/>
          <p:nvPr/>
        </p:nvSpPr>
        <p:spPr>
          <a:xfrm>
            <a:off x="251520" y="2132856"/>
            <a:ext cx="8424936" cy="1477328"/>
          </a:xfrm>
          <a:prstGeom prst="rect">
            <a:avLst/>
          </a:prstGeom>
        </p:spPr>
        <p:txBody>
          <a:bodyPr wrap="square">
            <a:spAutoFit/>
          </a:bodyPr>
          <a:lstStyle/>
          <a:p>
            <a:pPr marL="457200" indent="-457200">
              <a:buClr>
                <a:srgbClr val="0070C0"/>
              </a:buClr>
              <a:buFont typeface="+mj-lt"/>
              <a:buAutoNum type="arabicPeriod"/>
            </a:pPr>
            <a:r>
              <a:rPr lang="en-US" dirty="0" smtClean="0">
                <a:solidFill>
                  <a:schemeClr val="bg1"/>
                </a:solidFill>
              </a:rPr>
              <a:t>Determine the motor size by either horsepower, or kilowatts</a:t>
            </a:r>
          </a:p>
          <a:p>
            <a:pPr marL="457200" indent="-457200">
              <a:buClr>
                <a:srgbClr val="0070C0"/>
              </a:buClr>
              <a:buFont typeface="+mj-lt"/>
              <a:buAutoNum type="arabicPeriod"/>
            </a:pPr>
            <a:r>
              <a:rPr lang="en-US" dirty="0" smtClean="0">
                <a:solidFill>
                  <a:schemeClr val="bg1"/>
                </a:solidFill>
              </a:rPr>
              <a:t>Determine the cable length</a:t>
            </a:r>
          </a:p>
          <a:p>
            <a:pPr marL="457200" indent="-457200">
              <a:buClr>
                <a:srgbClr val="0070C0"/>
              </a:buClr>
              <a:buFont typeface="+mj-lt"/>
              <a:buAutoNum type="arabicPeriod"/>
            </a:pPr>
            <a:r>
              <a:rPr lang="en-US" dirty="0" smtClean="0">
                <a:solidFill>
                  <a:schemeClr val="bg1"/>
                </a:solidFill>
              </a:rPr>
              <a:t>Reference “VFD Application Guide </a:t>
            </a:r>
            <a:r>
              <a:rPr lang="en-US" dirty="0" err="1" smtClean="0">
                <a:solidFill>
                  <a:schemeClr val="bg1"/>
                </a:solidFill>
              </a:rPr>
              <a:t>NaLA</a:t>
            </a:r>
            <a:r>
              <a:rPr lang="en-US" dirty="0" smtClean="0">
                <a:solidFill>
                  <a:schemeClr val="bg1"/>
                </a:solidFill>
              </a:rPr>
              <a:t> cores per power range and cable length”</a:t>
            </a:r>
          </a:p>
          <a:p>
            <a:pPr marL="457200" indent="-457200">
              <a:buClr>
                <a:srgbClr val="0070C0"/>
              </a:buClr>
              <a:buFont typeface="+mj-lt"/>
              <a:buAutoNum type="arabicPeriod"/>
            </a:pPr>
            <a:r>
              <a:rPr lang="en-US" dirty="0" smtClean="0">
                <a:solidFill>
                  <a:schemeClr val="bg1"/>
                </a:solidFill>
              </a:rPr>
              <a:t>Use in conjunction with appropriate </a:t>
            </a:r>
            <a:r>
              <a:rPr lang="en-US" dirty="0" err="1" smtClean="0">
                <a:solidFill>
                  <a:schemeClr val="bg1"/>
                </a:solidFill>
              </a:rPr>
              <a:t>CoolBLUE</a:t>
            </a:r>
            <a:r>
              <a:rPr lang="en-US" dirty="0" smtClean="0">
                <a:solidFill>
                  <a:schemeClr val="bg1"/>
                </a:solidFill>
              </a:rPr>
              <a:t> cores.</a:t>
            </a:r>
            <a:endParaRPr lang="en-US" dirty="0">
              <a:solidFill>
                <a:schemeClr val="bg1"/>
              </a:solidFill>
            </a:endParaRPr>
          </a:p>
        </p:txBody>
      </p:sp>
      <p:sp>
        <p:nvSpPr>
          <p:cNvPr id="8" name="Rectangle 7"/>
          <p:cNvSpPr/>
          <p:nvPr/>
        </p:nvSpPr>
        <p:spPr>
          <a:xfrm>
            <a:off x="2699792" y="3645024"/>
            <a:ext cx="6264696" cy="276999"/>
          </a:xfrm>
          <a:prstGeom prst="rect">
            <a:avLst/>
          </a:prstGeom>
        </p:spPr>
        <p:txBody>
          <a:bodyPr wrap="square">
            <a:spAutoFit/>
          </a:bodyPr>
          <a:lstStyle/>
          <a:p>
            <a:r>
              <a:rPr lang="en-US" sz="1200" b="1" dirty="0" smtClean="0">
                <a:solidFill>
                  <a:srgbClr val="0070C0"/>
                </a:solidFill>
              </a:rPr>
              <a:t>VFD Application Guide </a:t>
            </a:r>
            <a:r>
              <a:rPr lang="en-US" sz="1200" b="1" dirty="0" err="1" smtClean="0">
                <a:solidFill>
                  <a:srgbClr val="0070C0"/>
                </a:solidFill>
              </a:rPr>
              <a:t>NaLA</a:t>
            </a:r>
            <a:r>
              <a:rPr lang="en-US" sz="1200" b="1" dirty="0" smtClean="0">
                <a:solidFill>
                  <a:srgbClr val="0070C0"/>
                </a:solidFill>
              </a:rPr>
              <a:t>® Cores per power range and cable length</a:t>
            </a:r>
            <a:endParaRPr lang="en-US" sz="1200" b="1" dirty="0">
              <a:solidFill>
                <a:srgbClr val="0070C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195232408"/>
              </p:ext>
            </p:extLst>
          </p:nvPr>
        </p:nvGraphicFramePr>
        <p:xfrm>
          <a:off x="2735061" y="3933056"/>
          <a:ext cx="6266165" cy="2477040"/>
        </p:xfrm>
        <a:graphic>
          <a:graphicData uri="http://schemas.openxmlformats.org/drawingml/2006/table">
            <a:tbl>
              <a:tblPr firstRow="1" firstCol="1" bandRow="1">
                <a:tableStyleId>{5C22544A-7EE6-4342-B048-85BDC9FD1C3A}</a:tableStyleId>
              </a:tblPr>
              <a:tblGrid>
                <a:gridCol w="1490783"/>
                <a:gridCol w="795549"/>
                <a:gridCol w="796245"/>
                <a:gridCol w="795549"/>
                <a:gridCol w="796245"/>
                <a:gridCol w="795549"/>
                <a:gridCol w="796245"/>
              </a:tblGrid>
              <a:tr h="537325">
                <a:tc>
                  <a:txBody>
                    <a:bodyPr/>
                    <a:lstStyle/>
                    <a:p>
                      <a:pPr marL="0" marR="0">
                        <a:spcBef>
                          <a:spcPts val="0"/>
                        </a:spcBef>
                        <a:spcAft>
                          <a:spcPts val="0"/>
                        </a:spcAft>
                      </a:pPr>
                      <a:r>
                        <a:rPr lang="en-US" sz="1100" dirty="0" err="1">
                          <a:effectLst/>
                        </a:rPr>
                        <a:t>NaLA</a:t>
                      </a:r>
                      <a:r>
                        <a:rPr lang="en-US" sz="1200" dirty="0">
                          <a:effectLst/>
                        </a:rPr>
                        <a:t>®</a:t>
                      </a:r>
                      <a:r>
                        <a:rPr lang="en-US" sz="1100" dirty="0">
                          <a:effectLst/>
                        </a:rPr>
                        <a:t> Part number</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000" dirty="0">
                          <a:effectLst/>
                        </a:rPr>
                        <a:t>M-053</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000" dirty="0">
                          <a:effectLst/>
                        </a:rPr>
                        <a:t>M-102</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000" dirty="0">
                          <a:effectLst/>
                        </a:rPr>
                        <a:t>M-381</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000" dirty="0">
                          <a:effectLst/>
                        </a:rPr>
                        <a:t>M-613</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000" dirty="0">
                          <a:effectLst/>
                        </a:rPr>
                        <a:t>M-614</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000" dirty="0">
                          <a:effectLst/>
                        </a:rPr>
                        <a:t>M-616</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r>
              <a:tr h="412421">
                <a:tc>
                  <a:txBody>
                    <a:bodyPr/>
                    <a:lstStyle/>
                    <a:p>
                      <a:pPr marL="0" marR="0">
                        <a:spcBef>
                          <a:spcPts val="0"/>
                        </a:spcBef>
                        <a:spcAft>
                          <a:spcPts val="0"/>
                        </a:spcAft>
                      </a:pPr>
                      <a:r>
                        <a:rPr lang="en-US" sz="1400" dirty="0">
                          <a:effectLst/>
                        </a:rPr>
                        <a:t>Power Range (</a:t>
                      </a:r>
                      <a:r>
                        <a:rPr lang="en-US" sz="1400" dirty="0" err="1">
                          <a:effectLst/>
                        </a:rPr>
                        <a:t>hp</a:t>
                      </a:r>
                      <a:r>
                        <a:rPr lang="en-US" sz="14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a:effectLst/>
                        </a:rPr>
                        <a:t>1/4-10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11-40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41-102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103-428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429-1631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over 1631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57039">
                <a:tc>
                  <a:txBody>
                    <a:bodyPr/>
                    <a:lstStyle/>
                    <a:p>
                      <a:pPr marL="0" marR="0">
                        <a:spcBef>
                          <a:spcPts val="0"/>
                        </a:spcBef>
                        <a:spcAft>
                          <a:spcPts val="0"/>
                        </a:spcAft>
                      </a:pPr>
                      <a:r>
                        <a:rPr lang="en-US" sz="1600" dirty="0">
                          <a:effectLst/>
                        </a:rPr>
                        <a:t>Cable Length</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a:effectLst/>
                        </a:rPr>
                        <a:t># Cores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Cores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Cores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Cores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Cores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 Cores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1051">
                <a:tc>
                  <a:txBody>
                    <a:bodyPr/>
                    <a:lstStyle/>
                    <a:p>
                      <a:pPr marL="0" marR="0">
                        <a:spcBef>
                          <a:spcPts val="0"/>
                        </a:spcBef>
                        <a:spcAft>
                          <a:spcPts val="0"/>
                        </a:spcAft>
                      </a:pPr>
                      <a:r>
                        <a:rPr lang="en-US" sz="1600" dirty="0">
                          <a:effectLst/>
                        </a:rPr>
                        <a:t>150ft/50m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1051">
                <a:tc>
                  <a:txBody>
                    <a:bodyPr/>
                    <a:lstStyle/>
                    <a:p>
                      <a:pPr marL="0" marR="0">
                        <a:spcBef>
                          <a:spcPts val="0"/>
                        </a:spcBef>
                        <a:spcAft>
                          <a:spcPts val="0"/>
                        </a:spcAft>
                      </a:pPr>
                      <a:r>
                        <a:rPr lang="en-US" sz="1600" dirty="0">
                          <a:effectLst/>
                        </a:rPr>
                        <a:t>300ft/100m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a:effectLst/>
                        </a:rPr>
                        <a:t>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91051">
                <a:tc>
                  <a:txBody>
                    <a:bodyPr/>
                    <a:lstStyle/>
                    <a:p>
                      <a:pPr marL="0" marR="0">
                        <a:spcBef>
                          <a:spcPts val="0"/>
                        </a:spcBef>
                        <a:spcAft>
                          <a:spcPts val="0"/>
                        </a:spcAft>
                      </a:pPr>
                      <a:r>
                        <a:rPr lang="en-US" sz="1600" dirty="0">
                          <a:effectLst/>
                        </a:rPr>
                        <a:t>450ft/150m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82803">
                <a:tc>
                  <a:txBody>
                    <a:bodyPr/>
                    <a:lstStyle/>
                    <a:p>
                      <a:pPr marL="0" marR="0">
                        <a:spcBef>
                          <a:spcPts val="0"/>
                        </a:spcBef>
                        <a:spcAft>
                          <a:spcPts val="0"/>
                        </a:spcAft>
                      </a:pPr>
                      <a:r>
                        <a:rPr lang="en-US" sz="1600" dirty="0">
                          <a:effectLst/>
                        </a:rPr>
                        <a:t>900ft/300m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200">
                          <a:effectLst/>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71126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FLUTING</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6696744" cy="415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50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315200" cy="1143000"/>
          </a:xfrm>
        </p:spPr>
        <p:txBody>
          <a:bodyPr/>
          <a:lstStyle/>
          <a:p>
            <a:r>
              <a:rPr lang="fr-FR" sz="2800" dirty="0"/>
              <a:t>Important Notes About </a:t>
            </a:r>
            <a:r>
              <a:rPr lang="fr-FR" sz="2800" dirty="0" err="1"/>
              <a:t>NaLA</a:t>
            </a:r>
            <a:r>
              <a:rPr lang="fr-FR" sz="2800" dirty="0"/>
              <a:t>® Installation</a:t>
            </a:r>
            <a:endParaRPr lang="en-US" sz="2800"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395536" y="1556792"/>
            <a:ext cx="8280920" cy="3877985"/>
          </a:xfrm>
          <a:prstGeom prst="rect">
            <a:avLst/>
          </a:prstGeom>
        </p:spPr>
        <p:txBody>
          <a:bodyPr wrap="square">
            <a:spAutoFit/>
          </a:bodyPr>
          <a:lstStyle/>
          <a:p>
            <a:pPr marL="914400" indent="-914400">
              <a:buNone/>
            </a:pPr>
            <a:r>
              <a:rPr lang="en-US" i="1" dirty="0">
                <a:solidFill>
                  <a:schemeClr val="bg1"/>
                </a:solidFill>
              </a:rPr>
              <a:t>Note 1 – </a:t>
            </a:r>
            <a:r>
              <a:rPr lang="en-US" i="1" dirty="0" err="1">
                <a:solidFill>
                  <a:schemeClr val="bg1"/>
                </a:solidFill>
              </a:rPr>
              <a:t>NaLA</a:t>
            </a:r>
            <a:r>
              <a:rPr lang="en-US" i="1" dirty="0">
                <a:solidFill>
                  <a:schemeClr val="bg1"/>
                </a:solidFill>
              </a:rPr>
              <a:t> normal operation is below 158°F/70°C.  It is important to use the correct number of cores to avoid the cores getting hot</a:t>
            </a:r>
            <a:r>
              <a:rPr lang="en-US" i="1" dirty="0" smtClean="0">
                <a:solidFill>
                  <a:schemeClr val="bg1"/>
                </a:solidFill>
              </a:rPr>
              <a:t>.</a:t>
            </a:r>
          </a:p>
          <a:p>
            <a:pPr marL="914400" indent="-914400">
              <a:buNone/>
            </a:pPr>
            <a:endParaRPr lang="en-US" sz="1000" i="1" dirty="0">
              <a:solidFill>
                <a:schemeClr val="bg1"/>
              </a:solidFill>
            </a:endParaRPr>
          </a:p>
          <a:p>
            <a:pPr marL="914400" indent="-914400">
              <a:buNone/>
            </a:pPr>
            <a:r>
              <a:rPr lang="en-US" i="1" dirty="0">
                <a:solidFill>
                  <a:schemeClr val="bg1"/>
                </a:solidFill>
              </a:rPr>
              <a:t>Note 2 – </a:t>
            </a:r>
            <a:r>
              <a:rPr lang="en-US" i="1" dirty="0" err="1">
                <a:solidFill>
                  <a:schemeClr val="bg1"/>
                </a:solidFill>
              </a:rPr>
              <a:t>NaLA</a:t>
            </a:r>
            <a:r>
              <a:rPr lang="en-US" i="1" dirty="0">
                <a:solidFill>
                  <a:schemeClr val="bg1"/>
                </a:solidFill>
              </a:rPr>
              <a:t> cores must go around each individual power cable.  Not around all like </a:t>
            </a:r>
            <a:r>
              <a:rPr lang="en-US" i="1" dirty="0" err="1">
                <a:solidFill>
                  <a:schemeClr val="bg1"/>
                </a:solidFill>
              </a:rPr>
              <a:t>CoolBLUE</a:t>
            </a:r>
            <a:r>
              <a:rPr lang="en-US" i="1" dirty="0">
                <a:solidFill>
                  <a:schemeClr val="bg1"/>
                </a:solidFill>
              </a:rPr>
              <a:t>.  </a:t>
            </a:r>
            <a:endParaRPr lang="en-US" i="1" dirty="0" smtClean="0">
              <a:solidFill>
                <a:schemeClr val="bg1"/>
              </a:solidFill>
            </a:endParaRPr>
          </a:p>
          <a:p>
            <a:pPr marL="914400" indent="-914400">
              <a:buNone/>
            </a:pPr>
            <a:endParaRPr lang="en-US" sz="1000" i="1" dirty="0">
              <a:solidFill>
                <a:schemeClr val="bg1"/>
              </a:solidFill>
            </a:endParaRPr>
          </a:p>
          <a:p>
            <a:pPr marL="914400" indent="-914400">
              <a:buNone/>
            </a:pPr>
            <a:r>
              <a:rPr lang="en-US" i="1" dirty="0">
                <a:solidFill>
                  <a:schemeClr val="bg1"/>
                </a:solidFill>
              </a:rPr>
              <a:t>Note 3 – Data in the application guide is for information and guideline purposes.  Please contact MH&amp;W Engineering for detailed information, if needed</a:t>
            </a:r>
            <a:r>
              <a:rPr lang="en-US" i="1" dirty="0" smtClean="0">
                <a:solidFill>
                  <a:schemeClr val="bg1"/>
                </a:solidFill>
              </a:rPr>
              <a:t>.</a:t>
            </a:r>
          </a:p>
          <a:p>
            <a:pPr marL="914400" indent="-914400">
              <a:buNone/>
            </a:pPr>
            <a:endParaRPr lang="en-US" sz="1000" i="1" dirty="0">
              <a:solidFill>
                <a:schemeClr val="bg1"/>
              </a:solidFill>
            </a:endParaRPr>
          </a:p>
          <a:p>
            <a:pPr marL="914400" indent="-914400">
              <a:buNone/>
            </a:pPr>
            <a:r>
              <a:rPr lang="en-US" i="1" dirty="0">
                <a:solidFill>
                  <a:schemeClr val="bg1"/>
                </a:solidFill>
              </a:rPr>
              <a:t>Note 4– Cores must be installed on the load side of the drive only. </a:t>
            </a:r>
            <a:endParaRPr lang="en-US" i="1" dirty="0" smtClean="0">
              <a:solidFill>
                <a:schemeClr val="bg1"/>
              </a:solidFill>
            </a:endParaRPr>
          </a:p>
          <a:p>
            <a:pPr marL="914400" indent="-914400">
              <a:buNone/>
            </a:pPr>
            <a:endParaRPr lang="en-US" sz="1000" i="1" dirty="0">
              <a:solidFill>
                <a:schemeClr val="bg1"/>
              </a:solidFill>
            </a:endParaRPr>
          </a:p>
          <a:p>
            <a:pPr marL="914400" indent="-914400">
              <a:buNone/>
            </a:pPr>
            <a:r>
              <a:rPr lang="en-US" i="1" dirty="0">
                <a:solidFill>
                  <a:schemeClr val="bg1"/>
                </a:solidFill>
              </a:rPr>
              <a:t>Note 5 – Do not place conductive wires through the cores for holding cores in place.  This effectively bypasses the inductive properties of the cores.  MH&amp;W offers brackets, and cable ties to hold cores in place</a:t>
            </a:r>
            <a:r>
              <a:rPr lang="en-US" dirty="0">
                <a:solidFill>
                  <a:schemeClr val="bg1"/>
                </a:solidFill>
              </a:rPr>
              <a:t>. </a:t>
            </a:r>
          </a:p>
        </p:txBody>
      </p:sp>
    </p:spTree>
    <p:extLst>
      <p:ext uri="{BB962C8B-B14F-4D97-AF65-F5344CB8AC3E}">
        <p14:creationId xmlns:p14="http://schemas.microsoft.com/office/powerpoint/2010/main" val="974269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1771"/>
            <a:ext cx="7315200" cy="1143000"/>
          </a:xfrm>
        </p:spPr>
        <p:txBody>
          <a:bodyPr/>
          <a:lstStyle/>
          <a:p>
            <a:r>
              <a:rPr lang="en-US" sz="3500" dirty="0" err="1"/>
              <a:t>CoolBLUE</a:t>
            </a:r>
            <a:r>
              <a:rPr lang="en-US" sz="3500" dirty="0"/>
              <a:t>® and </a:t>
            </a:r>
            <a:r>
              <a:rPr lang="en-US" sz="3500" dirty="0" err="1"/>
              <a:t>NaLA</a:t>
            </a:r>
            <a:r>
              <a:rPr lang="en-US" sz="3500" dirty="0"/>
              <a:t>® Packaging</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179512" y="1268760"/>
            <a:ext cx="6678488" cy="2031325"/>
          </a:xfrm>
          <a:prstGeom prst="rect">
            <a:avLst/>
          </a:prstGeom>
        </p:spPr>
        <p:txBody>
          <a:bodyPr wrap="square">
            <a:spAutoFit/>
          </a:bodyPr>
          <a:lstStyle/>
          <a:p>
            <a:r>
              <a:rPr lang="en-US" dirty="0" err="1">
                <a:solidFill>
                  <a:schemeClr val="bg1"/>
                </a:solidFill>
              </a:rPr>
              <a:t>CoolBLUE</a:t>
            </a:r>
            <a:r>
              <a:rPr lang="en-US" dirty="0">
                <a:solidFill>
                  <a:schemeClr val="bg1"/>
                </a:solidFill>
              </a:rPr>
              <a:t> and </a:t>
            </a:r>
            <a:r>
              <a:rPr lang="en-US" dirty="0" err="1">
                <a:solidFill>
                  <a:schemeClr val="bg1"/>
                </a:solidFill>
              </a:rPr>
              <a:t>NaLA</a:t>
            </a:r>
            <a:r>
              <a:rPr lang="en-US" dirty="0">
                <a:solidFill>
                  <a:schemeClr val="bg1"/>
                </a:solidFill>
              </a:rPr>
              <a:t> are made up of a </a:t>
            </a:r>
            <a:r>
              <a:rPr lang="en-US" dirty="0" err="1">
                <a:solidFill>
                  <a:schemeClr val="bg1"/>
                </a:solidFill>
              </a:rPr>
              <a:t>Nanocrystalline</a:t>
            </a:r>
            <a:r>
              <a:rPr lang="en-US" dirty="0">
                <a:solidFill>
                  <a:schemeClr val="bg1"/>
                </a:solidFill>
              </a:rPr>
              <a:t> tape, wound many times.  The tape, after processing, is placed inside a premade plastic case.  </a:t>
            </a:r>
          </a:p>
          <a:p>
            <a:r>
              <a:rPr lang="en-US" dirty="0">
                <a:solidFill>
                  <a:schemeClr val="bg1"/>
                </a:solidFill>
              </a:rPr>
              <a:t>The plastic case provides better performance (no pressure on the core).</a:t>
            </a:r>
            <a:br>
              <a:rPr lang="en-US" dirty="0">
                <a:solidFill>
                  <a:schemeClr val="bg1"/>
                </a:solidFill>
              </a:rPr>
            </a:br>
            <a:r>
              <a:rPr lang="en-US" dirty="0">
                <a:solidFill>
                  <a:schemeClr val="bg1"/>
                </a:solidFill>
              </a:rPr>
              <a:t>Handling is much more robust and does not break if dropped.</a:t>
            </a:r>
          </a:p>
          <a:p>
            <a:r>
              <a:rPr lang="en-US" dirty="0">
                <a:solidFill>
                  <a:schemeClr val="bg1"/>
                </a:solidFill>
              </a:rPr>
              <a:t>Cost is lower than any other type of performance coating.</a:t>
            </a:r>
          </a:p>
        </p:txBody>
      </p:sp>
      <p:pic>
        <p:nvPicPr>
          <p:cNvPr id="6" name="Picture 5"/>
          <p:cNvPicPr>
            <a:picLocks noChangeAspect="1"/>
          </p:cNvPicPr>
          <p:nvPr/>
        </p:nvPicPr>
        <p:blipFill>
          <a:blip r:embed="rId2"/>
          <a:stretch>
            <a:fillRect/>
          </a:stretch>
        </p:blipFill>
        <p:spPr>
          <a:xfrm>
            <a:off x="530666" y="3506652"/>
            <a:ext cx="1981200" cy="1924050"/>
          </a:xfrm>
          <a:prstGeom prst="rect">
            <a:avLst/>
          </a:prstGeom>
          <a:ln>
            <a:solidFill>
              <a:schemeClr val="bg2"/>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3707904" y="4365104"/>
            <a:ext cx="2897762" cy="1888591"/>
          </a:xfrm>
          <a:prstGeom prst="rect">
            <a:avLst/>
          </a:prstGeom>
          <a:ln>
            <a:solidFill>
              <a:schemeClr val="bg2"/>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7236296" y="1614161"/>
            <a:ext cx="1309292" cy="3371848"/>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74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315200" cy="1143000"/>
          </a:xfrm>
        </p:spPr>
        <p:txBody>
          <a:bodyPr/>
          <a:lstStyle/>
          <a:p>
            <a:r>
              <a:rPr lang="en-US" sz="3500" dirty="0" smtClean="0"/>
              <a:t>Industry Application Example #1</a:t>
            </a:r>
            <a:endParaRPr lang="en-US" sz="3500"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683568" y="1340768"/>
            <a:ext cx="7632848" cy="3493264"/>
          </a:xfrm>
          <a:prstGeom prst="rect">
            <a:avLst/>
          </a:prstGeom>
        </p:spPr>
        <p:txBody>
          <a:bodyPr wrap="square">
            <a:spAutoFit/>
          </a:bodyPr>
          <a:lstStyle/>
          <a:p>
            <a:pPr>
              <a:spcAft>
                <a:spcPts val="1800"/>
              </a:spcAft>
            </a:pPr>
            <a:r>
              <a:rPr lang="en-US" sz="2000" b="1" dirty="0">
                <a:solidFill>
                  <a:srgbClr val="0070C0"/>
                </a:solidFill>
              </a:rPr>
              <a:t>Example: </a:t>
            </a:r>
            <a:r>
              <a:rPr lang="en-US" dirty="0">
                <a:solidFill>
                  <a:schemeClr val="bg1"/>
                </a:solidFill>
              </a:rPr>
              <a:t>Industrial paper plant manufacturer with typical 150hp IGBT/motor system…350 AWG per phase cabling. </a:t>
            </a:r>
          </a:p>
          <a:p>
            <a:r>
              <a:rPr lang="en-US" sz="2000" b="1" dirty="0">
                <a:solidFill>
                  <a:srgbClr val="0070C0"/>
                </a:solidFill>
              </a:rPr>
              <a:t>Problem</a:t>
            </a:r>
            <a:r>
              <a:rPr lang="en-US" sz="2000" dirty="0">
                <a:solidFill>
                  <a:schemeClr val="bg1"/>
                </a:solidFill>
              </a:rPr>
              <a:t> </a:t>
            </a:r>
            <a:r>
              <a:rPr lang="en-US" dirty="0">
                <a:solidFill>
                  <a:schemeClr val="bg1"/>
                </a:solidFill>
              </a:rPr>
              <a:t>- Customer experiencing random shut downs of system, and premature bearing failures on 150HP motor system.  Bearing fluting was evident, and need of repair, every 8 weeks</a:t>
            </a:r>
            <a:r>
              <a:rPr lang="en-US" dirty="0" smtClean="0">
                <a:solidFill>
                  <a:schemeClr val="bg1"/>
                </a:solidFill>
              </a:rPr>
              <a:t>.</a:t>
            </a:r>
          </a:p>
          <a:p>
            <a:endParaRPr lang="en-US" dirty="0">
              <a:solidFill>
                <a:schemeClr val="bg1"/>
              </a:solidFill>
            </a:endParaRPr>
          </a:p>
          <a:p>
            <a:r>
              <a:rPr lang="en-US" sz="2000" b="1" dirty="0">
                <a:solidFill>
                  <a:srgbClr val="0070C0"/>
                </a:solidFill>
              </a:rPr>
              <a:t>Successful Solution </a:t>
            </a:r>
            <a:r>
              <a:rPr lang="en-US" dirty="0">
                <a:solidFill>
                  <a:schemeClr val="bg1"/>
                </a:solidFill>
              </a:rPr>
              <a:t>- 4 each M-116 cores were placed around cabling.  Current reduction of over 75% was seen, which resulted in multiple years of no bearing fluting/frosting/etc. failures.  Equally important was no more random system shutdowns because of high frequency stray grounding currents. </a:t>
            </a:r>
          </a:p>
        </p:txBody>
      </p:sp>
    </p:spTree>
    <p:extLst>
      <p:ext uri="{BB962C8B-B14F-4D97-AF65-F5344CB8AC3E}">
        <p14:creationId xmlns:p14="http://schemas.microsoft.com/office/powerpoint/2010/main" val="3352296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315200" cy="1143000"/>
          </a:xfrm>
        </p:spPr>
        <p:txBody>
          <a:bodyPr/>
          <a:lstStyle/>
          <a:p>
            <a:r>
              <a:rPr lang="en-US" sz="3500" dirty="0" smtClean="0"/>
              <a:t>Industry Application Example #1</a:t>
            </a:r>
            <a:br>
              <a:rPr lang="en-US" sz="3500" dirty="0" smtClean="0"/>
            </a:br>
            <a:r>
              <a:rPr lang="en-US" sz="3500" dirty="0" smtClean="0"/>
              <a:t>		</a:t>
            </a:r>
            <a:r>
              <a:rPr lang="en-US" sz="3500" i="1" dirty="0" smtClean="0"/>
              <a:t>(continued)</a:t>
            </a:r>
            <a:endParaRPr lang="en-US" sz="3500" i="1"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6" name="Rectangle 5"/>
          <p:cNvSpPr/>
          <p:nvPr/>
        </p:nvSpPr>
        <p:spPr>
          <a:xfrm>
            <a:off x="395536" y="1412776"/>
            <a:ext cx="8424936" cy="3370153"/>
          </a:xfrm>
          <a:prstGeom prst="rect">
            <a:avLst/>
          </a:prstGeom>
        </p:spPr>
        <p:txBody>
          <a:bodyPr wrap="square">
            <a:spAutoFit/>
          </a:bodyPr>
          <a:lstStyle/>
          <a:p>
            <a:pPr>
              <a:spcBef>
                <a:spcPts val="600"/>
              </a:spcBef>
            </a:pPr>
            <a:r>
              <a:rPr lang="en-US" sz="2000" b="1" dirty="0">
                <a:solidFill>
                  <a:srgbClr val="0070C0"/>
                </a:solidFill>
              </a:rPr>
              <a:t>Example: </a:t>
            </a:r>
          </a:p>
          <a:p>
            <a:pPr>
              <a:spcBef>
                <a:spcPts val="600"/>
              </a:spcBef>
            </a:pPr>
            <a:r>
              <a:rPr lang="en-US" sz="1500" dirty="0">
                <a:solidFill>
                  <a:schemeClr val="bg1"/>
                </a:solidFill>
              </a:rPr>
              <a:t>Paper plant with typical 150hp VFD motor system. The motor cables were shielded and about 100 feet. Current measurements were taken before and after the addition of the </a:t>
            </a:r>
            <a:r>
              <a:rPr lang="en-US" sz="1500" dirty="0" err="1">
                <a:solidFill>
                  <a:schemeClr val="bg1"/>
                </a:solidFill>
              </a:rPr>
              <a:t>Nanocrystalline</a:t>
            </a:r>
            <a:r>
              <a:rPr lang="en-US" sz="1500" dirty="0">
                <a:solidFill>
                  <a:schemeClr val="bg1"/>
                </a:solidFill>
              </a:rPr>
              <a:t> cores.</a:t>
            </a:r>
          </a:p>
          <a:p>
            <a:pPr>
              <a:spcBef>
                <a:spcPts val="600"/>
              </a:spcBef>
            </a:pPr>
            <a:r>
              <a:rPr lang="en-US" sz="1500" dirty="0">
                <a:solidFill>
                  <a:schemeClr val="bg1"/>
                </a:solidFill>
              </a:rPr>
              <a:t>Four </a:t>
            </a:r>
            <a:r>
              <a:rPr lang="en-US" sz="1500" dirty="0" err="1">
                <a:solidFill>
                  <a:schemeClr val="bg1"/>
                </a:solidFill>
              </a:rPr>
              <a:t>Nanocrystalline</a:t>
            </a:r>
            <a:r>
              <a:rPr lang="en-US" sz="1500" dirty="0">
                <a:solidFill>
                  <a:schemeClr val="bg1"/>
                </a:solidFill>
              </a:rPr>
              <a:t> cores were placed over the three leads at the output of the inverter inside the shielding. Significant reduction in the noise level of ground current are shown. Both power ground and signal ground share the same common ground. When noise levels on the ground current are high enough, the noise is injected into signal circuits inductively coupled to the common ground.</a:t>
            </a:r>
          </a:p>
          <a:p>
            <a:pPr>
              <a:spcBef>
                <a:spcPts val="600"/>
              </a:spcBef>
            </a:pPr>
            <a:r>
              <a:rPr lang="en-US" sz="1500" dirty="0">
                <a:solidFill>
                  <a:schemeClr val="bg1"/>
                </a:solidFill>
              </a:rPr>
              <a:t>The ground loop current caused by the noise also generates a radio frequency noise that again affects surrounding equipment primarily on the signal lines.  </a:t>
            </a:r>
            <a:r>
              <a:rPr lang="en-US" sz="1500" dirty="0" err="1">
                <a:solidFill>
                  <a:schemeClr val="bg1"/>
                </a:solidFill>
              </a:rPr>
              <a:t>CoolBLUE</a:t>
            </a:r>
            <a:r>
              <a:rPr lang="en-US" sz="1500" dirty="0">
                <a:solidFill>
                  <a:schemeClr val="bg1"/>
                </a:solidFill>
              </a:rPr>
              <a:t> cores absorbed this high frequency noise current, and no more random shutdowns were experienced within the plant on the system.  </a:t>
            </a:r>
          </a:p>
        </p:txBody>
      </p:sp>
      <p:pic>
        <p:nvPicPr>
          <p:cNvPr id="7" name="Picture 6"/>
          <p:cNvPicPr>
            <a:picLocks noChangeAspect="1"/>
          </p:cNvPicPr>
          <p:nvPr/>
        </p:nvPicPr>
        <p:blipFill>
          <a:blip r:embed="rId2"/>
          <a:stretch>
            <a:fillRect/>
          </a:stretch>
        </p:blipFill>
        <p:spPr>
          <a:xfrm>
            <a:off x="2483768" y="4581128"/>
            <a:ext cx="4613334" cy="1820132"/>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4224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315200" cy="1143000"/>
          </a:xfrm>
        </p:spPr>
        <p:txBody>
          <a:bodyPr/>
          <a:lstStyle/>
          <a:p>
            <a:r>
              <a:rPr lang="en-US" sz="3500" dirty="0" smtClean="0"/>
              <a:t>Industry Application Example #2</a:t>
            </a:r>
            <a:endParaRPr lang="en-US" sz="3500"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683568" y="1340768"/>
            <a:ext cx="7632848" cy="3200876"/>
          </a:xfrm>
          <a:prstGeom prst="rect">
            <a:avLst/>
          </a:prstGeom>
        </p:spPr>
        <p:txBody>
          <a:bodyPr wrap="square">
            <a:spAutoFit/>
          </a:bodyPr>
          <a:lstStyle/>
          <a:p>
            <a:r>
              <a:rPr lang="en-US" sz="2000" b="1" dirty="0" smtClean="0">
                <a:solidFill>
                  <a:srgbClr val="0070C0"/>
                </a:solidFill>
              </a:rPr>
              <a:t>Problem</a:t>
            </a:r>
            <a:r>
              <a:rPr lang="en-US" sz="2000" dirty="0" smtClean="0">
                <a:solidFill>
                  <a:schemeClr val="bg1"/>
                </a:solidFill>
              </a:rPr>
              <a:t> </a:t>
            </a:r>
            <a:r>
              <a:rPr lang="en-US" dirty="0" smtClean="0">
                <a:solidFill>
                  <a:schemeClr val="bg1"/>
                </a:solidFill>
              </a:rPr>
              <a:t>– Large chiller manufacturer was experiencing bearing failures within two to four years. Manufacturer opted to use ceramic coated bearings on new builds, and customer repair replacements. Cost was very high to build and replace. Also, customers reported still having failures in short time span.</a:t>
            </a:r>
          </a:p>
          <a:p>
            <a:endParaRPr lang="en-US" dirty="0">
              <a:solidFill>
                <a:schemeClr val="bg1"/>
              </a:solidFill>
            </a:endParaRPr>
          </a:p>
          <a:p>
            <a:r>
              <a:rPr lang="en-US" sz="2000" b="1" dirty="0">
                <a:solidFill>
                  <a:srgbClr val="0070C0"/>
                </a:solidFill>
              </a:rPr>
              <a:t>Successful Solution </a:t>
            </a:r>
            <a:r>
              <a:rPr lang="en-US" dirty="0" smtClean="0">
                <a:solidFill>
                  <a:schemeClr val="bg1"/>
                </a:solidFill>
              </a:rPr>
              <a:t>– All new systems at factory, and in field rebuilds of ceramic coated bearings systems, are now built with 5 each M-116 cores placed around cabling. Reduction of over 85% was seen in current. End results… 6+ years of no bearing fluting/frosting/etc. Failures with standard steel bearings</a:t>
            </a:r>
            <a:endParaRPr lang="en-US" dirty="0">
              <a:solidFill>
                <a:schemeClr val="bg1"/>
              </a:solidFill>
            </a:endParaRPr>
          </a:p>
        </p:txBody>
      </p:sp>
    </p:spTree>
    <p:extLst>
      <p:ext uri="{BB962C8B-B14F-4D97-AF65-F5344CB8AC3E}">
        <p14:creationId xmlns:p14="http://schemas.microsoft.com/office/powerpoint/2010/main" val="376090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315200" cy="1143000"/>
          </a:xfrm>
        </p:spPr>
        <p:txBody>
          <a:bodyPr/>
          <a:lstStyle/>
          <a:p>
            <a:r>
              <a:rPr lang="en-US" sz="3500" dirty="0" smtClean="0"/>
              <a:t>Industry Application Example #3</a:t>
            </a:r>
            <a:endParaRPr lang="en-US" sz="3500"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683568" y="1340768"/>
            <a:ext cx="7632848" cy="4031873"/>
          </a:xfrm>
          <a:prstGeom prst="rect">
            <a:avLst/>
          </a:prstGeom>
        </p:spPr>
        <p:txBody>
          <a:bodyPr wrap="square">
            <a:spAutoFit/>
          </a:bodyPr>
          <a:lstStyle/>
          <a:p>
            <a:r>
              <a:rPr lang="en-US" sz="2000" b="1" dirty="0" smtClean="0">
                <a:solidFill>
                  <a:srgbClr val="0070C0"/>
                </a:solidFill>
              </a:rPr>
              <a:t>Problem</a:t>
            </a:r>
            <a:r>
              <a:rPr lang="en-US" sz="2000" dirty="0" smtClean="0">
                <a:solidFill>
                  <a:schemeClr val="bg1"/>
                </a:solidFill>
              </a:rPr>
              <a:t> </a:t>
            </a:r>
            <a:r>
              <a:rPr lang="en-US" dirty="0" smtClean="0">
                <a:solidFill>
                  <a:schemeClr val="bg1"/>
                </a:solidFill>
              </a:rPr>
              <a:t>– Automotive manufacturer experiencing random shut down of system, multiple system errors, and other manufacturing failures with Ethernet controlled 600 HP system. High frequency stray grounding currents evident in system ground because of poor building ground. Premature failure of bearings due to large common mode currents.</a:t>
            </a:r>
          </a:p>
          <a:p>
            <a:endParaRPr lang="en-US" dirty="0">
              <a:solidFill>
                <a:schemeClr val="bg1"/>
              </a:solidFill>
            </a:endParaRPr>
          </a:p>
          <a:p>
            <a:r>
              <a:rPr lang="en-US" sz="2000" b="1" dirty="0" smtClean="0">
                <a:solidFill>
                  <a:srgbClr val="0070C0"/>
                </a:solidFill>
              </a:rPr>
              <a:t>Solution </a:t>
            </a:r>
            <a:r>
              <a:rPr lang="en-US" dirty="0" smtClean="0">
                <a:solidFill>
                  <a:schemeClr val="bg1"/>
                </a:solidFill>
              </a:rPr>
              <a:t>– 4 each of M-117 </a:t>
            </a:r>
            <a:r>
              <a:rPr lang="en-US" dirty="0" err="1" smtClean="0">
                <a:solidFill>
                  <a:schemeClr val="bg1"/>
                </a:solidFill>
              </a:rPr>
              <a:t>CoolBLUE</a:t>
            </a:r>
            <a:r>
              <a:rPr lang="en-US" dirty="0" smtClean="0">
                <a:solidFill>
                  <a:schemeClr val="bg1"/>
                </a:solidFill>
              </a:rPr>
              <a:t> cores were placed around cabling for common mode choke to reduce motor bearing wear. 2 each M-614 </a:t>
            </a:r>
            <a:r>
              <a:rPr lang="en-US" dirty="0" err="1" smtClean="0">
                <a:solidFill>
                  <a:schemeClr val="bg1"/>
                </a:solidFill>
              </a:rPr>
              <a:t>NaLA</a:t>
            </a:r>
            <a:r>
              <a:rPr lang="en-US" dirty="0" smtClean="0">
                <a:solidFill>
                  <a:schemeClr val="bg1"/>
                </a:solidFill>
              </a:rPr>
              <a:t> cores were placed around each individual cable line to reduce frequency even more, and to substantially reduce stray grounding currents.</a:t>
            </a:r>
          </a:p>
          <a:p>
            <a:endParaRPr lang="en-US" dirty="0">
              <a:solidFill>
                <a:schemeClr val="bg1"/>
              </a:solidFill>
            </a:endParaRPr>
          </a:p>
          <a:p>
            <a:r>
              <a:rPr lang="en-US" sz="2000" b="1" dirty="0" smtClean="0">
                <a:solidFill>
                  <a:srgbClr val="0070C0"/>
                </a:solidFill>
              </a:rPr>
              <a:t>Success </a:t>
            </a:r>
            <a:r>
              <a:rPr lang="en-US" sz="2000" dirty="0">
                <a:solidFill>
                  <a:schemeClr val="bg1"/>
                </a:solidFill>
              </a:rPr>
              <a:t>– </a:t>
            </a:r>
            <a:r>
              <a:rPr lang="en-US" dirty="0" smtClean="0">
                <a:solidFill>
                  <a:schemeClr val="bg1"/>
                </a:solidFill>
              </a:rPr>
              <a:t>Bearing currents lowered well below level of destructive force, and no more Ethernet based issues.</a:t>
            </a:r>
            <a:endParaRPr lang="en-US" dirty="0">
              <a:solidFill>
                <a:schemeClr val="bg1"/>
              </a:solidFill>
            </a:endParaRPr>
          </a:p>
        </p:txBody>
      </p:sp>
    </p:spTree>
    <p:extLst>
      <p:ext uri="{BB962C8B-B14F-4D97-AF65-F5344CB8AC3E}">
        <p14:creationId xmlns:p14="http://schemas.microsoft.com/office/powerpoint/2010/main" val="3441327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315200" cy="1143000"/>
          </a:xfrm>
        </p:spPr>
        <p:txBody>
          <a:bodyPr/>
          <a:lstStyle/>
          <a:p>
            <a:r>
              <a:rPr lang="en-US" sz="3500" dirty="0" smtClean="0"/>
              <a:t>Industry Application Example #4</a:t>
            </a:r>
            <a:endParaRPr lang="en-US" sz="3500"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702770" y="1916832"/>
            <a:ext cx="7632848" cy="2369880"/>
          </a:xfrm>
          <a:prstGeom prst="rect">
            <a:avLst/>
          </a:prstGeom>
        </p:spPr>
        <p:txBody>
          <a:bodyPr wrap="square">
            <a:spAutoFit/>
          </a:bodyPr>
          <a:lstStyle/>
          <a:p>
            <a:r>
              <a:rPr lang="en-US" sz="2000" b="1" dirty="0" smtClean="0">
                <a:solidFill>
                  <a:srgbClr val="0070C0"/>
                </a:solidFill>
              </a:rPr>
              <a:t>Problem</a:t>
            </a:r>
            <a:r>
              <a:rPr lang="en-US" sz="2000" dirty="0" smtClean="0">
                <a:solidFill>
                  <a:schemeClr val="bg1"/>
                </a:solidFill>
              </a:rPr>
              <a:t> </a:t>
            </a:r>
            <a:r>
              <a:rPr lang="en-US" dirty="0" smtClean="0">
                <a:solidFill>
                  <a:schemeClr val="bg1"/>
                </a:solidFill>
              </a:rPr>
              <a:t>– Multiple office building air handling system failures (30 HP) within 2 years of installation. Bearing lubrication degradation and fluting evident when removed and inspected.</a:t>
            </a:r>
          </a:p>
          <a:p>
            <a:endParaRPr lang="en-US" dirty="0">
              <a:solidFill>
                <a:schemeClr val="bg1"/>
              </a:solidFill>
            </a:endParaRPr>
          </a:p>
          <a:p>
            <a:r>
              <a:rPr lang="en-US" sz="2000" b="1" dirty="0" smtClean="0">
                <a:solidFill>
                  <a:srgbClr val="0070C0"/>
                </a:solidFill>
              </a:rPr>
              <a:t>Successful Solution </a:t>
            </a:r>
            <a:r>
              <a:rPr lang="en-US" dirty="0" smtClean="0">
                <a:solidFill>
                  <a:schemeClr val="bg1"/>
                </a:solidFill>
              </a:rPr>
              <a:t>– Reduced common mode current over 83% by placing 3 each M-283 </a:t>
            </a:r>
            <a:r>
              <a:rPr lang="en-US" dirty="0" err="1" smtClean="0">
                <a:solidFill>
                  <a:schemeClr val="bg1"/>
                </a:solidFill>
              </a:rPr>
              <a:t>CoolBLUE</a:t>
            </a:r>
            <a:r>
              <a:rPr lang="en-US" dirty="0" smtClean="0">
                <a:solidFill>
                  <a:schemeClr val="bg1"/>
                </a:solidFill>
              </a:rPr>
              <a:t> cores around power cables. 1 each M-102 </a:t>
            </a:r>
            <a:r>
              <a:rPr lang="en-US" dirty="0" err="1" smtClean="0">
                <a:solidFill>
                  <a:schemeClr val="bg1"/>
                </a:solidFill>
              </a:rPr>
              <a:t>NaLA</a:t>
            </a:r>
            <a:r>
              <a:rPr lang="en-US" dirty="0" smtClean="0">
                <a:solidFill>
                  <a:schemeClr val="bg1"/>
                </a:solidFill>
              </a:rPr>
              <a:t> cores were placed around each individual cable line to reduce even more of the associated high frequency noise.</a:t>
            </a:r>
          </a:p>
        </p:txBody>
      </p:sp>
    </p:spTree>
    <p:extLst>
      <p:ext uri="{BB962C8B-B14F-4D97-AF65-F5344CB8AC3E}">
        <p14:creationId xmlns:p14="http://schemas.microsoft.com/office/powerpoint/2010/main" val="86085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FROSTING</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268760"/>
            <a:ext cx="561662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94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54443"/>
            <a:ext cx="3694228" cy="3657600"/>
          </a:xfrm>
          <a:prstGeom prst="roundRect">
            <a:avLst>
              <a:gd name="adj" fmla="val 3103"/>
            </a:avLst>
          </a:prstGeom>
          <a:solidFill>
            <a:srgbClr val="FFFFFF">
              <a:shade val="85000"/>
            </a:srgbClr>
          </a:solidFill>
          <a:ln>
            <a:solidFill>
              <a:schemeClr val="bg2"/>
            </a:solidFill>
          </a:ln>
          <a:effectLst>
            <a:reflection blurRad="12700" stA="38000" endPos="28000" dist="5000" dir="5400000" sy="-100000" algn="bl" rotWithShape="0"/>
          </a:effectLst>
        </p:spPr>
      </p:pic>
      <p:sp>
        <p:nvSpPr>
          <p:cNvPr id="6" name="Rectangle 5"/>
          <p:cNvSpPr/>
          <p:nvPr/>
        </p:nvSpPr>
        <p:spPr>
          <a:xfrm>
            <a:off x="4067944" y="2636912"/>
            <a:ext cx="4752528" cy="646331"/>
          </a:xfrm>
          <a:prstGeom prst="rect">
            <a:avLst/>
          </a:prstGeom>
        </p:spPr>
        <p:txBody>
          <a:bodyPr wrap="square">
            <a:spAutoFit/>
          </a:bodyPr>
          <a:lstStyle/>
          <a:p>
            <a:r>
              <a:rPr lang="en-US" dirty="0" err="1">
                <a:solidFill>
                  <a:srgbClr val="0070C0"/>
                </a:solidFill>
              </a:rPr>
              <a:t>CoolBLUE</a:t>
            </a:r>
            <a:r>
              <a:rPr lang="en-US" dirty="0">
                <a:solidFill>
                  <a:srgbClr val="0070C0"/>
                </a:solidFill>
              </a:rPr>
              <a:t>® Inductive Absorbers</a:t>
            </a:r>
            <a:br>
              <a:rPr lang="en-US" dirty="0">
                <a:solidFill>
                  <a:srgbClr val="0070C0"/>
                </a:solidFill>
              </a:rPr>
            </a:br>
            <a:r>
              <a:rPr lang="en-US" dirty="0" err="1">
                <a:solidFill>
                  <a:srgbClr val="0070C0"/>
                </a:solidFill>
              </a:rPr>
              <a:t>NaLA</a:t>
            </a:r>
            <a:r>
              <a:rPr lang="en-US" dirty="0">
                <a:solidFill>
                  <a:srgbClr val="0070C0"/>
                </a:solidFill>
              </a:rPr>
              <a:t>® Noise Line Absorbers</a:t>
            </a:r>
          </a:p>
        </p:txBody>
      </p:sp>
      <p:sp>
        <p:nvSpPr>
          <p:cNvPr id="7" name="Rectangle 6"/>
          <p:cNvSpPr/>
          <p:nvPr/>
        </p:nvSpPr>
        <p:spPr>
          <a:xfrm>
            <a:off x="5796136" y="3319307"/>
            <a:ext cx="3203848" cy="646331"/>
          </a:xfrm>
          <a:prstGeom prst="rect">
            <a:avLst/>
          </a:prstGeom>
        </p:spPr>
        <p:txBody>
          <a:bodyPr wrap="square">
            <a:spAutoFit/>
          </a:bodyPr>
          <a:lstStyle/>
          <a:p>
            <a:r>
              <a:rPr lang="en-US" dirty="0">
                <a:solidFill>
                  <a:srgbClr val="0070C0"/>
                </a:solidFill>
              </a:rPr>
              <a:t>Motor Bearing Solution from </a:t>
            </a:r>
            <a:br>
              <a:rPr lang="en-US" dirty="0">
                <a:solidFill>
                  <a:srgbClr val="0070C0"/>
                </a:solidFill>
              </a:rPr>
            </a:br>
            <a:r>
              <a:rPr lang="en-US" dirty="0">
                <a:solidFill>
                  <a:srgbClr val="0070C0"/>
                </a:solidFill>
              </a:rPr>
              <a:t>MH&amp;W International Corp.</a:t>
            </a:r>
          </a:p>
        </p:txBody>
      </p:sp>
      <p:sp>
        <p:nvSpPr>
          <p:cNvPr id="8" name="Rectangle 7"/>
          <p:cNvSpPr/>
          <p:nvPr/>
        </p:nvSpPr>
        <p:spPr>
          <a:xfrm>
            <a:off x="5654271" y="4149080"/>
            <a:ext cx="3332258" cy="369332"/>
          </a:xfrm>
          <a:prstGeom prst="rect">
            <a:avLst/>
          </a:prstGeom>
        </p:spPr>
        <p:txBody>
          <a:bodyPr wrap="none">
            <a:spAutoFit/>
          </a:bodyPr>
          <a:lstStyle/>
          <a:p>
            <a:pPr algn="r"/>
            <a:r>
              <a:rPr lang="en-US" dirty="0" smtClean="0">
                <a:solidFill>
                  <a:srgbClr val="00B0F0"/>
                </a:solidFill>
              </a:rPr>
              <a:t>http://www.coolblue-mhw.com</a:t>
            </a:r>
            <a:endParaRPr lang="en-US" dirty="0">
              <a:solidFill>
                <a:srgbClr val="00B0F0"/>
              </a:solidFill>
            </a:endParaRPr>
          </a:p>
        </p:txBody>
      </p:sp>
      <p:sp>
        <p:nvSpPr>
          <p:cNvPr id="9" name="Rectangle 8"/>
          <p:cNvSpPr/>
          <p:nvPr/>
        </p:nvSpPr>
        <p:spPr>
          <a:xfrm>
            <a:off x="6300192" y="4653136"/>
            <a:ext cx="2614818" cy="369332"/>
          </a:xfrm>
          <a:prstGeom prst="rect">
            <a:avLst/>
          </a:prstGeom>
        </p:spPr>
        <p:txBody>
          <a:bodyPr wrap="none">
            <a:spAutoFit/>
          </a:bodyPr>
          <a:lstStyle/>
          <a:p>
            <a:pPr algn="r"/>
            <a:r>
              <a:rPr lang="en-US" i="1" dirty="0">
                <a:solidFill>
                  <a:srgbClr val="00B0F0"/>
                </a:solidFill>
              </a:rPr>
              <a:t>coolblue@mhw-intl.com</a:t>
            </a:r>
          </a:p>
        </p:txBody>
      </p:sp>
    </p:spTree>
    <p:extLst>
      <p:ext uri="{BB962C8B-B14F-4D97-AF65-F5344CB8AC3E}">
        <p14:creationId xmlns:p14="http://schemas.microsoft.com/office/powerpoint/2010/main" val="36658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6622164" cy="1143000"/>
          </a:xfrm>
        </p:spPr>
        <p:txBody>
          <a:bodyPr/>
          <a:lstStyle/>
          <a:p>
            <a:r>
              <a:rPr lang="en-US" sz="3800" dirty="0"/>
              <a:t>Electrical Discharge Machining</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pic>
        <p:nvPicPr>
          <p:cNvPr id="6" name="Picture 5"/>
          <p:cNvPicPr>
            <a:picLocks noChangeAspect="1"/>
          </p:cNvPicPr>
          <p:nvPr/>
        </p:nvPicPr>
        <p:blipFill>
          <a:blip r:embed="rId2"/>
          <a:stretch>
            <a:fillRect/>
          </a:stretch>
        </p:blipFill>
        <p:spPr>
          <a:xfrm>
            <a:off x="5760132" y="4221088"/>
            <a:ext cx="3159289" cy="2115554"/>
          </a:xfrm>
          <a:prstGeom prst="rect">
            <a:avLst/>
          </a:prstGeom>
          <a:ln>
            <a:solidFill>
              <a:schemeClr val="bg2"/>
            </a:solidFill>
          </a:ln>
          <a:effectLst>
            <a:outerShdw blurRad="50800" dist="38100" dir="2700000" algn="tl" rotWithShape="0">
              <a:prstClr val="black">
                <a:alpha val="40000"/>
              </a:prstClr>
            </a:outerShdw>
          </a:effectLst>
        </p:spPr>
      </p:pic>
      <p:sp>
        <p:nvSpPr>
          <p:cNvPr id="7" name="Rectangle 6"/>
          <p:cNvSpPr/>
          <p:nvPr/>
        </p:nvSpPr>
        <p:spPr>
          <a:xfrm>
            <a:off x="6084167" y="3573016"/>
            <a:ext cx="2835253" cy="553998"/>
          </a:xfrm>
          <a:prstGeom prst="rect">
            <a:avLst/>
          </a:prstGeom>
        </p:spPr>
        <p:txBody>
          <a:bodyPr wrap="square">
            <a:spAutoFit/>
          </a:bodyPr>
          <a:lstStyle/>
          <a:p>
            <a:r>
              <a:rPr lang="en-US" sz="1000" b="1" dirty="0">
                <a:solidFill>
                  <a:srgbClr val="00B0F0"/>
                </a:solidFill>
              </a:rPr>
              <a:t>Example: </a:t>
            </a:r>
            <a:r>
              <a:rPr lang="en-US" sz="1000" dirty="0">
                <a:solidFill>
                  <a:schemeClr val="bg1"/>
                </a:solidFill>
              </a:rPr>
              <a:t>Outer Bearing Race Fluting EDM</a:t>
            </a:r>
          </a:p>
          <a:p>
            <a:r>
              <a:rPr lang="en-US" sz="1000" dirty="0">
                <a:solidFill>
                  <a:schemeClr val="bg1"/>
                </a:solidFill>
              </a:rPr>
              <a:t>Results from VFD Induced Common Mode Noise</a:t>
            </a:r>
          </a:p>
        </p:txBody>
      </p:sp>
      <p:pic>
        <p:nvPicPr>
          <p:cNvPr id="8" name="Content Placeholder 6"/>
          <p:cNvPicPr>
            <a:picLocks noChangeAspect="1"/>
          </p:cNvPicPr>
          <p:nvPr/>
        </p:nvPicPr>
        <p:blipFill>
          <a:blip r:embed="rId3"/>
          <a:stretch>
            <a:fillRect/>
          </a:stretch>
        </p:blipFill>
        <p:spPr>
          <a:xfrm>
            <a:off x="4202796" y="3645024"/>
            <a:ext cx="1881371" cy="1934288"/>
          </a:xfrm>
          <a:prstGeom prst="rect">
            <a:avLst/>
          </a:prstGeom>
          <a:ln>
            <a:solidFill>
              <a:schemeClr val="bg2"/>
            </a:solidFill>
          </a:ln>
          <a:effectLst>
            <a:outerShdw blurRad="50800" dist="38100" dir="2700000" algn="tl" rotWithShape="0">
              <a:prstClr val="black">
                <a:alpha val="40000"/>
              </a:prstClr>
            </a:outerShdw>
          </a:effectLst>
        </p:spPr>
      </p:pic>
      <p:sp>
        <p:nvSpPr>
          <p:cNvPr id="9" name="Rectangle 8"/>
          <p:cNvSpPr/>
          <p:nvPr/>
        </p:nvSpPr>
        <p:spPr>
          <a:xfrm>
            <a:off x="346921" y="1556792"/>
            <a:ext cx="8487881" cy="1477328"/>
          </a:xfrm>
          <a:prstGeom prst="rect">
            <a:avLst/>
          </a:prstGeom>
        </p:spPr>
        <p:txBody>
          <a:bodyPr wrap="square">
            <a:spAutoFit/>
          </a:bodyPr>
          <a:lstStyle/>
          <a:p>
            <a:pPr algn="just"/>
            <a:r>
              <a:rPr lang="en-US" dirty="0">
                <a:solidFill>
                  <a:schemeClr val="bg1"/>
                </a:solidFill>
              </a:rPr>
              <a:t>AC Motor Drive systems utilizing variable frequency controls produce high frequency electrical noise. The noise is superimposed on the power drive lines of the motors in the form of common mode noise. The common mode noise creates a voltage (dv/</a:t>
            </a:r>
            <a:r>
              <a:rPr lang="en-US" dirty="0" err="1">
                <a:solidFill>
                  <a:schemeClr val="bg1"/>
                </a:solidFill>
              </a:rPr>
              <a:t>dt</a:t>
            </a:r>
            <a:r>
              <a:rPr lang="en-US" dirty="0">
                <a:solidFill>
                  <a:schemeClr val="bg1"/>
                </a:solidFill>
              </a:rPr>
              <a:t>) across the rotor/stator of the motor resulting in a discharge current through the lubrication and motor bearings to the motor raceway. </a:t>
            </a:r>
          </a:p>
        </p:txBody>
      </p:sp>
      <p:sp>
        <p:nvSpPr>
          <p:cNvPr id="10" name="Rectangle 9"/>
          <p:cNvSpPr/>
          <p:nvPr/>
        </p:nvSpPr>
        <p:spPr>
          <a:xfrm>
            <a:off x="359632" y="3034120"/>
            <a:ext cx="3721023" cy="2585323"/>
          </a:xfrm>
          <a:prstGeom prst="rect">
            <a:avLst/>
          </a:prstGeom>
        </p:spPr>
        <p:txBody>
          <a:bodyPr wrap="square">
            <a:spAutoFit/>
          </a:bodyPr>
          <a:lstStyle/>
          <a:p>
            <a:pPr algn="just"/>
            <a:r>
              <a:rPr lang="en-US" dirty="0">
                <a:solidFill>
                  <a:schemeClr val="bg1"/>
                </a:solidFill>
              </a:rPr>
              <a:t>This current discharge produces an EDM effect (Electrical Discharge Machining) that causes destructive pitting and damage to the motor raceway, and premature lubrication breakdown. The end result is premature failure of the motor causing expensive repairs and system downtime.</a:t>
            </a:r>
          </a:p>
        </p:txBody>
      </p:sp>
    </p:spTree>
    <p:extLst>
      <p:ext uri="{BB962C8B-B14F-4D97-AF65-F5344CB8AC3E}">
        <p14:creationId xmlns:p14="http://schemas.microsoft.com/office/powerpoint/2010/main" val="73999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7315200" cy="1143000"/>
          </a:xfrm>
        </p:spPr>
        <p:txBody>
          <a:bodyPr/>
          <a:lstStyle/>
          <a:p>
            <a:r>
              <a:rPr lang="en-US" sz="3600" dirty="0"/>
              <a:t>Example of High Frequency Noise</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pic>
        <p:nvPicPr>
          <p:cNvPr id="5" name="Content Placeholder 4"/>
          <p:cNvPicPr>
            <a:picLocks noGrp="1" noChangeAspect="1"/>
          </p:cNvPicPr>
          <p:nvPr>
            <p:ph sz="half" idx="4294967295"/>
          </p:nvPr>
        </p:nvPicPr>
        <p:blipFill rotWithShape="1">
          <a:blip r:embed="rId2"/>
          <a:srcRect l="7601" t="14345" r="13308" b="18833"/>
          <a:stretch/>
        </p:blipFill>
        <p:spPr>
          <a:xfrm>
            <a:off x="5004048" y="2564904"/>
            <a:ext cx="3873500" cy="1874838"/>
          </a:xfrm>
          <a:prstGeom prst="rect">
            <a:avLst/>
          </a:prstGeom>
          <a:ln>
            <a:solidFill>
              <a:schemeClr val="bg2"/>
            </a:solidFill>
          </a:ln>
          <a:effectLst>
            <a:outerShdw blurRad="50800" dist="38100" dir="2700000" algn="tl" rotWithShape="0">
              <a:prstClr val="black">
                <a:alpha val="40000"/>
              </a:prstClr>
            </a:outerShdw>
          </a:effectLst>
        </p:spPr>
      </p:pic>
      <p:sp>
        <p:nvSpPr>
          <p:cNvPr id="6" name="Rectangle 5"/>
          <p:cNvSpPr/>
          <p:nvPr/>
        </p:nvSpPr>
        <p:spPr>
          <a:xfrm>
            <a:off x="323528" y="2204864"/>
            <a:ext cx="4572000" cy="3277820"/>
          </a:xfrm>
          <a:prstGeom prst="rect">
            <a:avLst/>
          </a:prstGeom>
        </p:spPr>
        <p:txBody>
          <a:bodyPr>
            <a:spAutoFit/>
          </a:bodyPr>
          <a:lstStyle/>
          <a:p>
            <a:pPr algn="just"/>
            <a:r>
              <a:rPr lang="en-US" sz="2300" dirty="0">
                <a:solidFill>
                  <a:schemeClr val="bg1"/>
                </a:solidFill>
              </a:rPr>
              <a:t>As the frequency of the common mode noise increases, the impedance of the system goes down.  This graph shows how low the impedance goes as the frequency increases from Hz to </a:t>
            </a:r>
            <a:r>
              <a:rPr lang="en-US" sz="2300" dirty="0" err="1">
                <a:solidFill>
                  <a:schemeClr val="bg1"/>
                </a:solidFill>
              </a:rPr>
              <a:t>MHz.</a:t>
            </a:r>
            <a:r>
              <a:rPr lang="en-US" sz="2300" dirty="0">
                <a:solidFill>
                  <a:schemeClr val="bg1"/>
                </a:solidFill>
              </a:rPr>
              <a:t>  The decrease in the impedance allows more and more current to flow.</a:t>
            </a:r>
          </a:p>
        </p:txBody>
      </p:sp>
    </p:spTree>
    <p:extLst>
      <p:ext uri="{BB962C8B-B14F-4D97-AF65-F5344CB8AC3E}">
        <p14:creationId xmlns:p14="http://schemas.microsoft.com/office/powerpoint/2010/main" val="330435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Problem</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251520" y="1196752"/>
            <a:ext cx="5917460" cy="4278094"/>
          </a:xfrm>
          <a:prstGeom prst="rect">
            <a:avLst/>
          </a:prstGeom>
        </p:spPr>
        <p:txBody>
          <a:bodyPr wrap="square">
            <a:spAutoFit/>
          </a:bodyPr>
          <a:lstStyle/>
          <a:p>
            <a:pPr algn="just"/>
            <a:r>
              <a:rPr lang="en-US" dirty="0">
                <a:solidFill>
                  <a:schemeClr val="bg1"/>
                </a:solidFill>
              </a:rPr>
              <a:t>MH&amp;W suggests using a flexible, clip-around current probe to measure high frequency destructive common mode currents in motor drives . . . high frequencies produced by motor drive IGBT’s in the kHz up to several MHz’s. </a:t>
            </a:r>
            <a:endParaRPr lang="en-US" dirty="0" smtClean="0">
              <a:solidFill>
                <a:schemeClr val="bg1"/>
              </a:solidFill>
            </a:endParaRPr>
          </a:p>
          <a:p>
            <a:pPr algn="just"/>
            <a:endParaRPr lang="en-US" sz="1000" dirty="0">
              <a:solidFill>
                <a:schemeClr val="bg1"/>
              </a:solidFill>
            </a:endParaRPr>
          </a:p>
          <a:p>
            <a:pPr algn="just"/>
            <a:r>
              <a:rPr lang="en-US" dirty="0">
                <a:solidFill>
                  <a:schemeClr val="bg1"/>
                </a:solidFill>
              </a:rPr>
              <a:t>The high frequency </a:t>
            </a:r>
            <a:r>
              <a:rPr lang="en-US" dirty="0" err="1">
                <a:solidFill>
                  <a:schemeClr val="bg1"/>
                </a:solidFill>
              </a:rPr>
              <a:t>Rogowski</a:t>
            </a:r>
            <a:r>
              <a:rPr lang="en-US" dirty="0">
                <a:solidFill>
                  <a:schemeClr val="bg1"/>
                </a:solidFill>
              </a:rPr>
              <a:t> coil simply attaches around the 3 power phases of cable going from the drive to the motor.  The output of the </a:t>
            </a:r>
            <a:r>
              <a:rPr lang="en-US" dirty="0" err="1">
                <a:solidFill>
                  <a:schemeClr val="bg1"/>
                </a:solidFill>
              </a:rPr>
              <a:t>Rogowski</a:t>
            </a:r>
            <a:r>
              <a:rPr lang="en-US" dirty="0">
                <a:solidFill>
                  <a:schemeClr val="bg1"/>
                </a:solidFill>
              </a:rPr>
              <a:t> coil connects to any oscilloscope (suggested 40MHz and above), and measures the common mode current. </a:t>
            </a:r>
            <a:endParaRPr lang="en-US" dirty="0" smtClean="0">
              <a:solidFill>
                <a:schemeClr val="bg1"/>
              </a:solidFill>
            </a:endParaRPr>
          </a:p>
          <a:p>
            <a:pPr algn="just"/>
            <a:endParaRPr lang="en-US" sz="1000" dirty="0">
              <a:solidFill>
                <a:schemeClr val="bg1"/>
              </a:solidFill>
            </a:endParaRPr>
          </a:p>
          <a:p>
            <a:pPr algn="just"/>
            <a:r>
              <a:rPr lang="en-US" dirty="0">
                <a:solidFill>
                  <a:schemeClr val="bg1"/>
                </a:solidFill>
              </a:rPr>
              <a:t>Very minimal downtime is needed in order to measure </a:t>
            </a:r>
            <a:r>
              <a:rPr lang="en-US" dirty="0" smtClean="0">
                <a:solidFill>
                  <a:schemeClr val="bg1"/>
                </a:solidFill>
              </a:rPr>
              <a:t>current. Simply </a:t>
            </a:r>
            <a:r>
              <a:rPr lang="en-US" dirty="0">
                <a:solidFill>
                  <a:schemeClr val="bg1"/>
                </a:solidFill>
              </a:rPr>
              <a:t>power down, place the red </a:t>
            </a:r>
            <a:r>
              <a:rPr lang="en-US" dirty="0" err="1">
                <a:solidFill>
                  <a:schemeClr val="bg1"/>
                </a:solidFill>
              </a:rPr>
              <a:t>Rogowski</a:t>
            </a:r>
            <a:r>
              <a:rPr lang="en-US" dirty="0">
                <a:solidFill>
                  <a:schemeClr val="bg1"/>
                </a:solidFill>
              </a:rPr>
              <a:t> coil around 3 phases of power.  Power up system.  Measure current.</a:t>
            </a:r>
          </a:p>
        </p:txBody>
      </p:sp>
      <p:pic>
        <p:nvPicPr>
          <p:cNvPr id="6" name="Picture 5"/>
          <p:cNvPicPr>
            <a:picLocks noChangeAspect="1"/>
          </p:cNvPicPr>
          <p:nvPr/>
        </p:nvPicPr>
        <p:blipFill>
          <a:blip r:embed="rId2"/>
          <a:stretch>
            <a:fillRect/>
          </a:stretch>
        </p:blipFill>
        <p:spPr>
          <a:xfrm>
            <a:off x="6168980" y="1828099"/>
            <a:ext cx="1676400" cy="1636327"/>
          </a:xfrm>
          <a:prstGeom prst="rect">
            <a:avLst/>
          </a:prstGeom>
          <a:ln>
            <a:solidFill>
              <a:schemeClr val="bg2"/>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8025" y="3489511"/>
            <a:ext cx="2209800" cy="1663124"/>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83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Problem</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5" name="Rectangle 4"/>
          <p:cNvSpPr/>
          <p:nvPr/>
        </p:nvSpPr>
        <p:spPr>
          <a:xfrm>
            <a:off x="251520" y="1412776"/>
            <a:ext cx="5904656" cy="3847207"/>
          </a:xfrm>
          <a:prstGeom prst="rect">
            <a:avLst/>
          </a:prstGeom>
        </p:spPr>
        <p:txBody>
          <a:bodyPr wrap="square">
            <a:spAutoFit/>
          </a:bodyPr>
          <a:lstStyle/>
          <a:p>
            <a:pPr algn="just"/>
            <a:r>
              <a:rPr lang="en-US" dirty="0">
                <a:solidFill>
                  <a:schemeClr val="bg1"/>
                </a:solidFill>
              </a:rPr>
              <a:t>The electrical discharge in a motor bearing is a charge-discharge similar to a spark. A large current is flowing from a high potential to ground. This spark, or arc, generates a high frequency noise that can be detected. A test instrument with antennae can sense every time the spark is generated</a:t>
            </a:r>
            <a:r>
              <a:rPr lang="en-US" dirty="0" smtClean="0">
                <a:solidFill>
                  <a:schemeClr val="bg1"/>
                </a:solidFill>
              </a:rPr>
              <a:t>.</a:t>
            </a:r>
          </a:p>
          <a:p>
            <a:pPr algn="just"/>
            <a:endParaRPr lang="en-US" sz="1000" dirty="0">
              <a:solidFill>
                <a:schemeClr val="bg1"/>
              </a:solidFill>
            </a:endParaRPr>
          </a:p>
          <a:p>
            <a:pPr algn="just"/>
            <a:r>
              <a:rPr lang="en-US" dirty="0">
                <a:solidFill>
                  <a:schemeClr val="bg1"/>
                </a:solidFill>
              </a:rPr>
              <a:t>One such piece of test equipment is the SKF EDD test equipment, model TKED 1. Holding the TKED 1 close to the motor where the motor bearings are located, the equipment measures every discharge. </a:t>
            </a:r>
            <a:endParaRPr lang="en-US" dirty="0" smtClean="0">
              <a:solidFill>
                <a:schemeClr val="bg1"/>
              </a:solidFill>
            </a:endParaRPr>
          </a:p>
          <a:p>
            <a:pPr algn="just"/>
            <a:endParaRPr lang="en-US" sz="1000" dirty="0">
              <a:solidFill>
                <a:schemeClr val="bg1"/>
              </a:solidFill>
            </a:endParaRPr>
          </a:p>
          <a:p>
            <a:pPr algn="just"/>
            <a:r>
              <a:rPr lang="en-US" dirty="0">
                <a:solidFill>
                  <a:schemeClr val="bg1"/>
                </a:solidFill>
              </a:rPr>
              <a:t>This is a safe method of identifying potential problems in that there is no contact with the motor. </a:t>
            </a:r>
          </a:p>
        </p:txBody>
      </p:sp>
      <p:pic>
        <p:nvPicPr>
          <p:cNvPr id="6" name="Picture 5"/>
          <p:cNvPicPr>
            <a:picLocks noChangeAspect="1"/>
          </p:cNvPicPr>
          <p:nvPr/>
        </p:nvPicPr>
        <p:blipFill>
          <a:blip r:embed="rId2"/>
          <a:stretch>
            <a:fillRect/>
          </a:stretch>
        </p:blipFill>
        <p:spPr>
          <a:xfrm>
            <a:off x="6444208" y="1340767"/>
            <a:ext cx="1352550" cy="1365811"/>
          </a:xfrm>
          <a:prstGeom prst="rect">
            <a:avLst/>
          </a:prstGeom>
          <a:ln>
            <a:solidFill>
              <a:schemeClr val="bg2"/>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6942991" y="3064810"/>
            <a:ext cx="2001377" cy="1009650"/>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623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Problem</a:t>
            </a:r>
          </a:p>
        </p:txBody>
      </p:sp>
      <p:sp>
        <p:nvSpPr>
          <p:cNvPr id="4" name="Footer Placeholder 3"/>
          <p:cNvSpPr>
            <a:spLocks noGrp="1"/>
          </p:cNvSpPr>
          <p:nvPr>
            <p:ph type="ftr" sz="quarter" idx="11"/>
          </p:nvPr>
        </p:nvSpPr>
        <p:spPr/>
        <p:txBody>
          <a:bodyPr/>
          <a:lstStyle/>
          <a:p>
            <a:pPr>
              <a:defRPr/>
            </a:pPr>
            <a:r>
              <a:rPr lang="en-US" smtClean="0">
                <a:solidFill>
                  <a:srgbClr val="FFFFFF"/>
                </a:solidFill>
              </a:rPr>
              <a:t>CONTINENTAL GROUP</a:t>
            </a:r>
            <a:endParaRPr lang="en-US">
              <a:solidFill>
                <a:srgbClr val="FFFFFF"/>
              </a:solidFill>
            </a:endParaRPr>
          </a:p>
        </p:txBody>
      </p:sp>
      <p:sp>
        <p:nvSpPr>
          <p:cNvPr id="6" name="Rectangle 5"/>
          <p:cNvSpPr/>
          <p:nvPr/>
        </p:nvSpPr>
        <p:spPr>
          <a:xfrm>
            <a:off x="323528" y="1124745"/>
            <a:ext cx="8568952" cy="4616648"/>
          </a:xfrm>
          <a:prstGeom prst="rect">
            <a:avLst/>
          </a:prstGeom>
        </p:spPr>
        <p:txBody>
          <a:bodyPr wrap="square">
            <a:spAutoFit/>
          </a:bodyPr>
          <a:lstStyle/>
          <a:p>
            <a:r>
              <a:rPr lang="en-US" sz="2400" b="1" dirty="0">
                <a:solidFill>
                  <a:srgbClr val="0070C0"/>
                </a:solidFill>
              </a:rPr>
              <a:t>Shaft Grounding</a:t>
            </a:r>
          </a:p>
          <a:p>
            <a:r>
              <a:rPr lang="en-US" dirty="0">
                <a:solidFill>
                  <a:schemeClr val="bg1"/>
                </a:solidFill>
              </a:rPr>
              <a:t>There are methods of testing the voltage discharge from shaft to ground by use of brush or wire attached to an oscilloscope probe.  </a:t>
            </a:r>
          </a:p>
          <a:p>
            <a:r>
              <a:rPr lang="en-US" dirty="0">
                <a:solidFill>
                  <a:schemeClr val="bg1"/>
                </a:solidFill>
              </a:rPr>
              <a:t>While this may be effective for measuring voltage, it creates several issues:</a:t>
            </a:r>
          </a:p>
          <a:p>
            <a:pPr marL="342900" indent="-342900">
              <a:buClr>
                <a:srgbClr val="0070C0"/>
              </a:buClr>
              <a:buFont typeface="+mj-lt"/>
              <a:buAutoNum type="arabicPeriod"/>
            </a:pPr>
            <a:r>
              <a:rPr lang="en-US" dirty="0">
                <a:solidFill>
                  <a:schemeClr val="bg1"/>
                </a:solidFill>
              </a:rPr>
              <a:t>Method of testing with brush probe is dangerous, and sometimes not accessible, especially in vertical mount motors.  A large number of corporations forbid this type of field testing due to safety  concerns.</a:t>
            </a:r>
          </a:p>
          <a:p>
            <a:pPr marL="342900" indent="-342900">
              <a:buClr>
                <a:srgbClr val="0070C0"/>
              </a:buClr>
              <a:buFont typeface="+mj-lt"/>
              <a:buAutoNum type="arabicPeriod"/>
            </a:pPr>
            <a:r>
              <a:rPr lang="en-US" dirty="0">
                <a:solidFill>
                  <a:schemeClr val="bg1"/>
                </a:solidFill>
              </a:rPr>
              <a:t>The shaft has to be cleaned and prepped in order to make a good contact.</a:t>
            </a:r>
          </a:p>
          <a:p>
            <a:pPr marL="342900" indent="-342900">
              <a:buClr>
                <a:srgbClr val="0070C0"/>
              </a:buClr>
              <a:buFont typeface="+mj-lt"/>
              <a:buAutoNum type="arabicPeriod"/>
            </a:pPr>
            <a:r>
              <a:rPr lang="en-US" dirty="0">
                <a:solidFill>
                  <a:schemeClr val="bg1"/>
                </a:solidFill>
              </a:rPr>
              <a:t>Not all systems in the field are accessible.</a:t>
            </a:r>
          </a:p>
          <a:p>
            <a:pPr marL="342900" indent="-342900">
              <a:buClr>
                <a:srgbClr val="0070C0"/>
              </a:buClr>
              <a:buFont typeface="+mj-lt"/>
              <a:buAutoNum type="arabicPeriod"/>
            </a:pPr>
            <a:r>
              <a:rPr lang="en-US" dirty="0">
                <a:solidFill>
                  <a:schemeClr val="bg1"/>
                </a:solidFill>
              </a:rPr>
              <a:t>Downtime of system – obtaining access to shaft, preparation of shaft, installing probe, powering system up, powering system down, and disconnecting probe.  </a:t>
            </a:r>
          </a:p>
          <a:p>
            <a:pPr marL="342900" indent="-342900">
              <a:buClr>
                <a:srgbClr val="0070C0"/>
              </a:buClr>
              <a:buFont typeface="+mj-lt"/>
              <a:buAutoNum type="arabicPeriod"/>
            </a:pPr>
            <a:r>
              <a:rPr lang="en-US" dirty="0">
                <a:solidFill>
                  <a:schemeClr val="bg1"/>
                </a:solidFill>
              </a:rPr>
              <a:t>While voltage is part of the formula for system failures, watts are the destructive force (V * I = Watts).  For example, 30 volts times 1 amp is 30 Watts of power.  30 volts times .1 amp is only 3 watts.  Again, measuring current with a </a:t>
            </a:r>
            <a:r>
              <a:rPr lang="en-US" dirty="0" err="1">
                <a:solidFill>
                  <a:schemeClr val="bg1"/>
                </a:solidFill>
              </a:rPr>
              <a:t>Rogowski</a:t>
            </a:r>
            <a:r>
              <a:rPr lang="en-US" dirty="0">
                <a:solidFill>
                  <a:schemeClr val="bg1"/>
                </a:solidFill>
              </a:rPr>
              <a:t> coil is the only method for accurately measuring the destructive force in a system.</a:t>
            </a:r>
          </a:p>
        </p:txBody>
      </p:sp>
    </p:spTree>
    <p:extLst>
      <p:ext uri="{BB962C8B-B14F-4D97-AF65-F5344CB8AC3E}">
        <p14:creationId xmlns:p14="http://schemas.microsoft.com/office/powerpoint/2010/main" val="3502983992"/>
      </p:ext>
    </p:extLst>
  </p:cSld>
  <p:clrMapOvr>
    <a:masterClrMapping/>
  </p:clrMapOvr>
</p:sld>
</file>

<file path=ppt/theme/theme1.xml><?xml version="1.0" encoding="utf-8"?>
<a:theme xmlns:a="http://schemas.openxmlformats.org/drawingml/2006/main" name="ContinentalGroup">
  <a:themeElements>
    <a:clrScheme name="ContinentalGroup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fontScheme name="ContinentalGroup">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ntinentalGroup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ContinentalGroup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ContinentalGroup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ContinentalGroup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ContinentalGroup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ContinentalGroup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ContinentalGroup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ContinentalGroup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145</TotalTime>
  <Words>2572</Words>
  <Application>Microsoft Office PowerPoint</Application>
  <PresentationFormat>On-screen Show (4:3)</PresentationFormat>
  <Paragraphs>279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ContinentalGroup</vt:lpstr>
      <vt:lpstr>VFD Application Remedies</vt:lpstr>
      <vt:lpstr>FLUTING</vt:lpstr>
      <vt:lpstr>FROSTING</vt:lpstr>
      <vt:lpstr>PowerPoint Presentation</vt:lpstr>
      <vt:lpstr>Electrical Discharge Machining</vt:lpstr>
      <vt:lpstr>Example of High Frequency Noise</vt:lpstr>
      <vt:lpstr>Determining the Problem</vt:lpstr>
      <vt:lpstr>Determining the Problem</vt:lpstr>
      <vt:lpstr>Determining the Problem</vt:lpstr>
      <vt:lpstr>Solutions</vt:lpstr>
      <vt:lpstr>Shaft Grounding Devices </vt:lpstr>
      <vt:lpstr>Insulated Bearings</vt:lpstr>
      <vt:lpstr>Inductive Absorption Device</vt:lpstr>
      <vt:lpstr>The Inductive Absorber -</vt:lpstr>
      <vt:lpstr>Correct Installation of CoolBLUE Cores</vt:lpstr>
      <vt:lpstr>NaLA®</vt:lpstr>
      <vt:lpstr>How Many Cores are Needed per Application</vt:lpstr>
      <vt:lpstr>Important Notes about CoolBLUE Installation</vt:lpstr>
      <vt:lpstr>NaLA®</vt:lpstr>
      <vt:lpstr>Important Notes About NaLA® Installation</vt:lpstr>
      <vt:lpstr>CoolBLUE® and NaLA® Packaging</vt:lpstr>
      <vt:lpstr>Industry Application Example #1</vt:lpstr>
      <vt:lpstr>Industry Application Example #1   (continued)</vt:lpstr>
      <vt:lpstr>Industry Application Example #2</vt:lpstr>
      <vt:lpstr>Industry Application Example #3</vt:lpstr>
      <vt:lpstr>Industry Application Example #4</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 Kosmenko</dc:creator>
  <cp:lastModifiedBy>Gord Kosmenko</cp:lastModifiedBy>
  <cp:revision>13</cp:revision>
  <dcterms:created xsi:type="dcterms:W3CDTF">2016-01-28T03:29:51Z</dcterms:created>
  <dcterms:modified xsi:type="dcterms:W3CDTF">2016-03-04T15:40:16Z</dcterms:modified>
</cp:coreProperties>
</file>